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6"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 id="277" r:id="rId24"/>
    <p:sldId id="279" r:id="rId25"/>
    <p:sldId id="280" r:id="rId26"/>
    <p:sldId id="281" r:id="rId27"/>
    <p:sldId id="282" r:id="rId28"/>
    <p:sldId id="284" r:id="rId29"/>
    <p:sldId id="285" r:id="rId30"/>
    <p:sldId id="286"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al Zope" initials="MZ" lastIdx="1" clrIdx="0">
    <p:extLst>
      <p:ext uri="{19B8F6BF-5375-455C-9EA6-DF929625EA0E}">
        <p15:presenceInfo xmlns:p15="http://schemas.microsoft.com/office/powerpoint/2012/main" userId="d1b86e91944950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2325-84FA-42BD-93A9-BD111C8076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61D9C4-B38F-4486-8976-47977A28B2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304D89-0466-426F-A165-D54D72DD7137}"/>
              </a:ext>
            </a:extLst>
          </p:cNvPr>
          <p:cNvSpPr>
            <a:spLocks noGrp="1"/>
          </p:cNvSpPr>
          <p:nvPr>
            <p:ph type="dt" sz="half" idx="10"/>
          </p:nvPr>
        </p:nvSpPr>
        <p:spPr/>
        <p:txBody>
          <a:bodyPr/>
          <a:lstStyle/>
          <a:p>
            <a:fld id="{3AA033D7-194D-4DE8-A197-C1EA27AE8629}" type="datetimeFigureOut">
              <a:rPr lang="en-IN" smtClean="0"/>
              <a:t>27-08-2020</a:t>
            </a:fld>
            <a:endParaRPr lang="en-IN"/>
          </a:p>
        </p:txBody>
      </p:sp>
      <p:sp>
        <p:nvSpPr>
          <p:cNvPr id="5" name="Footer Placeholder 4">
            <a:extLst>
              <a:ext uri="{FF2B5EF4-FFF2-40B4-BE49-F238E27FC236}">
                <a16:creationId xmlns:a16="http://schemas.microsoft.com/office/drawing/2014/main" id="{D0F5ABA3-4E2A-4FFB-99CF-42C66D29DE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F4D6FC-49BB-4D4E-A86E-ECF0DC9BDF1D}"/>
              </a:ext>
            </a:extLst>
          </p:cNvPr>
          <p:cNvSpPr>
            <a:spLocks noGrp="1"/>
          </p:cNvSpPr>
          <p:nvPr>
            <p:ph type="sldNum" sz="quarter" idx="12"/>
          </p:nvPr>
        </p:nvSpPr>
        <p:spPr/>
        <p:txBody>
          <a:bodyPr/>
          <a:lstStyle/>
          <a:p>
            <a:fld id="{870A7963-46CA-4E42-BA0D-6F2D5E00C694}" type="slidenum">
              <a:rPr lang="en-IN" smtClean="0"/>
              <a:t>‹#›</a:t>
            </a:fld>
            <a:endParaRPr lang="en-IN"/>
          </a:p>
        </p:txBody>
      </p:sp>
    </p:spTree>
    <p:extLst>
      <p:ext uri="{BB962C8B-B14F-4D97-AF65-F5344CB8AC3E}">
        <p14:creationId xmlns:p14="http://schemas.microsoft.com/office/powerpoint/2010/main" val="1439998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AF22-2347-4E72-9571-360FDA1DF2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453A38-121C-4A91-B6A3-AB923A670A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FF5B1D-0882-4653-B36B-C17D16C00D47}"/>
              </a:ext>
            </a:extLst>
          </p:cNvPr>
          <p:cNvSpPr>
            <a:spLocks noGrp="1"/>
          </p:cNvSpPr>
          <p:nvPr>
            <p:ph type="dt" sz="half" idx="10"/>
          </p:nvPr>
        </p:nvSpPr>
        <p:spPr/>
        <p:txBody>
          <a:bodyPr/>
          <a:lstStyle/>
          <a:p>
            <a:fld id="{3AA033D7-194D-4DE8-A197-C1EA27AE8629}" type="datetimeFigureOut">
              <a:rPr lang="en-IN" smtClean="0"/>
              <a:t>27-08-2020</a:t>
            </a:fld>
            <a:endParaRPr lang="en-IN"/>
          </a:p>
        </p:txBody>
      </p:sp>
      <p:sp>
        <p:nvSpPr>
          <p:cNvPr id="5" name="Footer Placeholder 4">
            <a:extLst>
              <a:ext uri="{FF2B5EF4-FFF2-40B4-BE49-F238E27FC236}">
                <a16:creationId xmlns:a16="http://schemas.microsoft.com/office/drawing/2014/main" id="{24A4B91F-9F01-451F-A0C3-47FC69CB87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BD8E84-C872-4480-BA18-D97C07417B75}"/>
              </a:ext>
            </a:extLst>
          </p:cNvPr>
          <p:cNvSpPr>
            <a:spLocks noGrp="1"/>
          </p:cNvSpPr>
          <p:nvPr>
            <p:ph type="sldNum" sz="quarter" idx="12"/>
          </p:nvPr>
        </p:nvSpPr>
        <p:spPr/>
        <p:txBody>
          <a:bodyPr/>
          <a:lstStyle/>
          <a:p>
            <a:fld id="{870A7963-46CA-4E42-BA0D-6F2D5E00C694}" type="slidenum">
              <a:rPr lang="en-IN" smtClean="0"/>
              <a:t>‹#›</a:t>
            </a:fld>
            <a:endParaRPr lang="en-IN"/>
          </a:p>
        </p:txBody>
      </p:sp>
    </p:spTree>
    <p:extLst>
      <p:ext uri="{BB962C8B-B14F-4D97-AF65-F5344CB8AC3E}">
        <p14:creationId xmlns:p14="http://schemas.microsoft.com/office/powerpoint/2010/main" val="2772096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A9268-5E6C-462A-BCFD-05A939BE77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651203-6823-4275-8B32-0F9DD27322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918ADF-6F9C-4E6A-BD5F-CD23CF72343B}"/>
              </a:ext>
            </a:extLst>
          </p:cNvPr>
          <p:cNvSpPr>
            <a:spLocks noGrp="1"/>
          </p:cNvSpPr>
          <p:nvPr>
            <p:ph type="dt" sz="half" idx="10"/>
          </p:nvPr>
        </p:nvSpPr>
        <p:spPr/>
        <p:txBody>
          <a:bodyPr/>
          <a:lstStyle/>
          <a:p>
            <a:fld id="{3AA033D7-194D-4DE8-A197-C1EA27AE8629}" type="datetimeFigureOut">
              <a:rPr lang="en-IN" smtClean="0"/>
              <a:t>27-08-2020</a:t>
            </a:fld>
            <a:endParaRPr lang="en-IN"/>
          </a:p>
        </p:txBody>
      </p:sp>
      <p:sp>
        <p:nvSpPr>
          <p:cNvPr id="5" name="Footer Placeholder 4">
            <a:extLst>
              <a:ext uri="{FF2B5EF4-FFF2-40B4-BE49-F238E27FC236}">
                <a16:creationId xmlns:a16="http://schemas.microsoft.com/office/drawing/2014/main" id="{2B9AFDED-3DFD-4F64-8301-840400E9BE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447169-9C0F-4A3A-8B6C-D1B0C7E7CF05}"/>
              </a:ext>
            </a:extLst>
          </p:cNvPr>
          <p:cNvSpPr>
            <a:spLocks noGrp="1"/>
          </p:cNvSpPr>
          <p:nvPr>
            <p:ph type="sldNum" sz="quarter" idx="12"/>
          </p:nvPr>
        </p:nvSpPr>
        <p:spPr/>
        <p:txBody>
          <a:bodyPr/>
          <a:lstStyle/>
          <a:p>
            <a:fld id="{870A7963-46CA-4E42-BA0D-6F2D5E00C694}" type="slidenum">
              <a:rPr lang="en-IN" smtClean="0"/>
              <a:t>‹#›</a:t>
            </a:fld>
            <a:endParaRPr lang="en-IN"/>
          </a:p>
        </p:txBody>
      </p:sp>
    </p:spTree>
    <p:extLst>
      <p:ext uri="{BB962C8B-B14F-4D97-AF65-F5344CB8AC3E}">
        <p14:creationId xmlns:p14="http://schemas.microsoft.com/office/powerpoint/2010/main" val="2163352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2C31D-D23E-4D46-8A36-8968628B88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221DAC-1918-4A3B-A906-AABF98BD06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A702B8-C59F-48B9-A807-C6F3831CF695}"/>
              </a:ext>
            </a:extLst>
          </p:cNvPr>
          <p:cNvSpPr>
            <a:spLocks noGrp="1"/>
          </p:cNvSpPr>
          <p:nvPr>
            <p:ph type="dt" sz="half" idx="10"/>
          </p:nvPr>
        </p:nvSpPr>
        <p:spPr/>
        <p:txBody>
          <a:bodyPr/>
          <a:lstStyle/>
          <a:p>
            <a:fld id="{3AA033D7-194D-4DE8-A197-C1EA27AE8629}" type="datetimeFigureOut">
              <a:rPr lang="en-IN" smtClean="0"/>
              <a:t>27-08-2020</a:t>
            </a:fld>
            <a:endParaRPr lang="en-IN"/>
          </a:p>
        </p:txBody>
      </p:sp>
      <p:sp>
        <p:nvSpPr>
          <p:cNvPr id="5" name="Footer Placeholder 4">
            <a:extLst>
              <a:ext uri="{FF2B5EF4-FFF2-40B4-BE49-F238E27FC236}">
                <a16:creationId xmlns:a16="http://schemas.microsoft.com/office/drawing/2014/main" id="{513AC96F-3A19-4EFB-95CE-25D7188242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C92A13-D2AF-472F-A6E0-860DB2D74161}"/>
              </a:ext>
            </a:extLst>
          </p:cNvPr>
          <p:cNvSpPr>
            <a:spLocks noGrp="1"/>
          </p:cNvSpPr>
          <p:nvPr>
            <p:ph type="sldNum" sz="quarter" idx="12"/>
          </p:nvPr>
        </p:nvSpPr>
        <p:spPr/>
        <p:txBody>
          <a:bodyPr/>
          <a:lstStyle/>
          <a:p>
            <a:fld id="{870A7963-46CA-4E42-BA0D-6F2D5E00C694}" type="slidenum">
              <a:rPr lang="en-IN" smtClean="0"/>
              <a:t>‹#›</a:t>
            </a:fld>
            <a:endParaRPr lang="en-IN"/>
          </a:p>
        </p:txBody>
      </p:sp>
    </p:spTree>
    <p:extLst>
      <p:ext uri="{BB962C8B-B14F-4D97-AF65-F5344CB8AC3E}">
        <p14:creationId xmlns:p14="http://schemas.microsoft.com/office/powerpoint/2010/main" val="8993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F726-620A-4819-B0BD-7923281A68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677DF9-5101-4869-8C2B-53A74D19AA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5A0BCE-C7C3-4AFD-B5EE-B7DC26D3B8E9}"/>
              </a:ext>
            </a:extLst>
          </p:cNvPr>
          <p:cNvSpPr>
            <a:spLocks noGrp="1"/>
          </p:cNvSpPr>
          <p:nvPr>
            <p:ph type="dt" sz="half" idx="10"/>
          </p:nvPr>
        </p:nvSpPr>
        <p:spPr/>
        <p:txBody>
          <a:bodyPr/>
          <a:lstStyle/>
          <a:p>
            <a:fld id="{3AA033D7-194D-4DE8-A197-C1EA27AE8629}" type="datetimeFigureOut">
              <a:rPr lang="en-IN" smtClean="0"/>
              <a:t>27-08-2020</a:t>
            </a:fld>
            <a:endParaRPr lang="en-IN"/>
          </a:p>
        </p:txBody>
      </p:sp>
      <p:sp>
        <p:nvSpPr>
          <p:cNvPr id="5" name="Footer Placeholder 4">
            <a:extLst>
              <a:ext uri="{FF2B5EF4-FFF2-40B4-BE49-F238E27FC236}">
                <a16:creationId xmlns:a16="http://schemas.microsoft.com/office/drawing/2014/main" id="{5C175934-3C90-4E9A-AFC8-A69B83007C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A2A7E7-866E-4DCF-B107-1A92B7605460}"/>
              </a:ext>
            </a:extLst>
          </p:cNvPr>
          <p:cNvSpPr>
            <a:spLocks noGrp="1"/>
          </p:cNvSpPr>
          <p:nvPr>
            <p:ph type="sldNum" sz="quarter" idx="12"/>
          </p:nvPr>
        </p:nvSpPr>
        <p:spPr/>
        <p:txBody>
          <a:bodyPr/>
          <a:lstStyle/>
          <a:p>
            <a:fld id="{870A7963-46CA-4E42-BA0D-6F2D5E00C694}" type="slidenum">
              <a:rPr lang="en-IN" smtClean="0"/>
              <a:t>‹#›</a:t>
            </a:fld>
            <a:endParaRPr lang="en-IN"/>
          </a:p>
        </p:txBody>
      </p:sp>
    </p:spTree>
    <p:extLst>
      <p:ext uri="{BB962C8B-B14F-4D97-AF65-F5344CB8AC3E}">
        <p14:creationId xmlns:p14="http://schemas.microsoft.com/office/powerpoint/2010/main" val="1934556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C415-7D0B-49C0-9737-97FE884B19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AC6D08-75CC-4F4A-951F-C2F1F5BE86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451F31C-7DE6-4D18-AF71-2509BFE3D3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684D2EA-8F86-457F-B6D8-080CE1DF5344}"/>
              </a:ext>
            </a:extLst>
          </p:cNvPr>
          <p:cNvSpPr>
            <a:spLocks noGrp="1"/>
          </p:cNvSpPr>
          <p:nvPr>
            <p:ph type="dt" sz="half" idx="10"/>
          </p:nvPr>
        </p:nvSpPr>
        <p:spPr/>
        <p:txBody>
          <a:bodyPr/>
          <a:lstStyle/>
          <a:p>
            <a:fld id="{3AA033D7-194D-4DE8-A197-C1EA27AE8629}" type="datetimeFigureOut">
              <a:rPr lang="en-IN" smtClean="0"/>
              <a:t>27-08-2020</a:t>
            </a:fld>
            <a:endParaRPr lang="en-IN"/>
          </a:p>
        </p:txBody>
      </p:sp>
      <p:sp>
        <p:nvSpPr>
          <p:cNvPr id="6" name="Footer Placeholder 5">
            <a:extLst>
              <a:ext uri="{FF2B5EF4-FFF2-40B4-BE49-F238E27FC236}">
                <a16:creationId xmlns:a16="http://schemas.microsoft.com/office/drawing/2014/main" id="{6393BE82-A3BB-4B90-92F2-BBA4522A28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E23EB6-5DB3-4157-AAB6-473F3A3EDC51}"/>
              </a:ext>
            </a:extLst>
          </p:cNvPr>
          <p:cNvSpPr>
            <a:spLocks noGrp="1"/>
          </p:cNvSpPr>
          <p:nvPr>
            <p:ph type="sldNum" sz="quarter" idx="12"/>
          </p:nvPr>
        </p:nvSpPr>
        <p:spPr/>
        <p:txBody>
          <a:bodyPr/>
          <a:lstStyle/>
          <a:p>
            <a:fld id="{870A7963-46CA-4E42-BA0D-6F2D5E00C694}" type="slidenum">
              <a:rPr lang="en-IN" smtClean="0"/>
              <a:t>‹#›</a:t>
            </a:fld>
            <a:endParaRPr lang="en-IN"/>
          </a:p>
        </p:txBody>
      </p:sp>
    </p:spTree>
    <p:extLst>
      <p:ext uri="{BB962C8B-B14F-4D97-AF65-F5344CB8AC3E}">
        <p14:creationId xmlns:p14="http://schemas.microsoft.com/office/powerpoint/2010/main" val="2329072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3F46-E6D4-4B2F-98BE-E7997E6EC8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D9D62D-AFAD-4A0A-B32E-1824C653E7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808D13-6C70-47B8-9B7C-CC651C4C84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4E45CF-38C4-459D-8A61-1E9D6B56A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B71878-3082-4D86-9E02-8197CFB9C3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E08873A-603E-4CFA-81EC-54F7A7CD1FC2}"/>
              </a:ext>
            </a:extLst>
          </p:cNvPr>
          <p:cNvSpPr>
            <a:spLocks noGrp="1"/>
          </p:cNvSpPr>
          <p:nvPr>
            <p:ph type="dt" sz="half" idx="10"/>
          </p:nvPr>
        </p:nvSpPr>
        <p:spPr/>
        <p:txBody>
          <a:bodyPr/>
          <a:lstStyle/>
          <a:p>
            <a:fld id="{3AA033D7-194D-4DE8-A197-C1EA27AE8629}" type="datetimeFigureOut">
              <a:rPr lang="en-IN" smtClean="0"/>
              <a:t>27-08-2020</a:t>
            </a:fld>
            <a:endParaRPr lang="en-IN"/>
          </a:p>
        </p:txBody>
      </p:sp>
      <p:sp>
        <p:nvSpPr>
          <p:cNvPr id="8" name="Footer Placeholder 7">
            <a:extLst>
              <a:ext uri="{FF2B5EF4-FFF2-40B4-BE49-F238E27FC236}">
                <a16:creationId xmlns:a16="http://schemas.microsoft.com/office/drawing/2014/main" id="{5B096F35-6402-4930-8EC5-28CDEC5EECD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50E3F1-BBF5-48D0-8878-FD6AB0600DEB}"/>
              </a:ext>
            </a:extLst>
          </p:cNvPr>
          <p:cNvSpPr>
            <a:spLocks noGrp="1"/>
          </p:cNvSpPr>
          <p:nvPr>
            <p:ph type="sldNum" sz="quarter" idx="12"/>
          </p:nvPr>
        </p:nvSpPr>
        <p:spPr/>
        <p:txBody>
          <a:bodyPr/>
          <a:lstStyle/>
          <a:p>
            <a:fld id="{870A7963-46CA-4E42-BA0D-6F2D5E00C694}" type="slidenum">
              <a:rPr lang="en-IN" smtClean="0"/>
              <a:t>‹#›</a:t>
            </a:fld>
            <a:endParaRPr lang="en-IN"/>
          </a:p>
        </p:txBody>
      </p:sp>
    </p:spTree>
    <p:extLst>
      <p:ext uri="{BB962C8B-B14F-4D97-AF65-F5344CB8AC3E}">
        <p14:creationId xmlns:p14="http://schemas.microsoft.com/office/powerpoint/2010/main" val="2134631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632A-E23D-41B9-BD74-095F065521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5930C4-8259-4869-925A-5E354DCBC80C}"/>
              </a:ext>
            </a:extLst>
          </p:cNvPr>
          <p:cNvSpPr>
            <a:spLocks noGrp="1"/>
          </p:cNvSpPr>
          <p:nvPr>
            <p:ph type="dt" sz="half" idx="10"/>
          </p:nvPr>
        </p:nvSpPr>
        <p:spPr/>
        <p:txBody>
          <a:bodyPr/>
          <a:lstStyle/>
          <a:p>
            <a:fld id="{3AA033D7-194D-4DE8-A197-C1EA27AE8629}" type="datetimeFigureOut">
              <a:rPr lang="en-IN" smtClean="0"/>
              <a:t>27-08-2020</a:t>
            </a:fld>
            <a:endParaRPr lang="en-IN"/>
          </a:p>
        </p:txBody>
      </p:sp>
      <p:sp>
        <p:nvSpPr>
          <p:cNvPr id="4" name="Footer Placeholder 3">
            <a:extLst>
              <a:ext uri="{FF2B5EF4-FFF2-40B4-BE49-F238E27FC236}">
                <a16:creationId xmlns:a16="http://schemas.microsoft.com/office/drawing/2014/main" id="{25B13D4B-43DD-4BB8-9059-51194D3FAA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BFFDE51-CC98-46C8-BB7C-02E12B207154}"/>
              </a:ext>
            </a:extLst>
          </p:cNvPr>
          <p:cNvSpPr>
            <a:spLocks noGrp="1"/>
          </p:cNvSpPr>
          <p:nvPr>
            <p:ph type="sldNum" sz="quarter" idx="12"/>
          </p:nvPr>
        </p:nvSpPr>
        <p:spPr/>
        <p:txBody>
          <a:bodyPr/>
          <a:lstStyle/>
          <a:p>
            <a:fld id="{870A7963-46CA-4E42-BA0D-6F2D5E00C694}" type="slidenum">
              <a:rPr lang="en-IN" smtClean="0"/>
              <a:t>‹#›</a:t>
            </a:fld>
            <a:endParaRPr lang="en-IN"/>
          </a:p>
        </p:txBody>
      </p:sp>
    </p:spTree>
    <p:extLst>
      <p:ext uri="{BB962C8B-B14F-4D97-AF65-F5344CB8AC3E}">
        <p14:creationId xmlns:p14="http://schemas.microsoft.com/office/powerpoint/2010/main" val="52900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58BE4-1E91-4DB9-B78E-7442B4D9296B}"/>
              </a:ext>
            </a:extLst>
          </p:cNvPr>
          <p:cNvSpPr>
            <a:spLocks noGrp="1"/>
          </p:cNvSpPr>
          <p:nvPr>
            <p:ph type="dt" sz="half" idx="10"/>
          </p:nvPr>
        </p:nvSpPr>
        <p:spPr/>
        <p:txBody>
          <a:bodyPr/>
          <a:lstStyle/>
          <a:p>
            <a:fld id="{3AA033D7-194D-4DE8-A197-C1EA27AE8629}" type="datetimeFigureOut">
              <a:rPr lang="en-IN" smtClean="0"/>
              <a:t>27-08-2020</a:t>
            </a:fld>
            <a:endParaRPr lang="en-IN"/>
          </a:p>
        </p:txBody>
      </p:sp>
      <p:sp>
        <p:nvSpPr>
          <p:cNvPr id="3" name="Footer Placeholder 2">
            <a:extLst>
              <a:ext uri="{FF2B5EF4-FFF2-40B4-BE49-F238E27FC236}">
                <a16:creationId xmlns:a16="http://schemas.microsoft.com/office/drawing/2014/main" id="{D06993AA-591A-4210-95DC-880241B052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A8BF77-C4BD-4FB1-B3B8-8C78CF9146D5}"/>
              </a:ext>
            </a:extLst>
          </p:cNvPr>
          <p:cNvSpPr>
            <a:spLocks noGrp="1"/>
          </p:cNvSpPr>
          <p:nvPr>
            <p:ph type="sldNum" sz="quarter" idx="12"/>
          </p:nvPr>
        </p:nvSpPr>
        <p:spPr/>
        <p:txBody>
          <a:bodyPr/>
          <a:lstStyle/>
          <a:p>
            <a:fld id="{870A7963-46CA-4E42-BA0D-6F2D5E00C694}" type="slidenum">
              <a:rPr lang="en-IN" smtClean="0"/>
              <a:t>‹#›</a:t>
            </a:fld>
            <a:endParaRPr lang="en-IN"/>
          </a:p>
        </p:txBody>
      </p:sp>
    </p:spTree>
    <p:extLst>
      <p:ext uri="{BB962C8B-B14F-4D97-AF65-F5344CB8AC3E}">
        <p14:creationId xmlns:p14="http://schemas.microsoft.com/office/powerpoint/2010/main" val="64456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1E14-66B2-4A7C-956B-0CABC9ABBB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F48349-81BF-44CC-89D7-43FB91B24C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B89E768-6B96-4260-878C-07D0A8EA7D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A9329-86B0-4D92-8F4B-98418E2ED245}"/>
              </a:ext>
            </a:extLst>
          </p:cNvPr>
          <p:cNvSpPr>
            <a:spLocks noGrp="1"/>
          </p:cNvSpPr>
          <p:nvPr>
            <p:ph type="dt" sz="half" idx="10"/>
          </p:nvPr>
        </p:nvSpPr>
        <p:spPr/>
        <p:txBody>
          <a:bodyPr/>
          <a:lstStyle/>
          <a:p>
            <a:fld id="{3AA033D7-194D-4DE8-A197-C1EA27AE8629}" type="datetimeFigureOut">
              <a:rPr lang="en-IN" smtClean="0"/>
              <a:t>27-08-2020</a:t>
            </a:fld>
            <a:endParaRPr lang="en-IN"/>
          </a:p>
        </p:txBody>
      </p:sp>
      <p:sp>
        <p:nvSpPr>
          <p:cNvPr id="6" name="Footer Placeholder 5">
            <a:extLst>
              <a:ext uri="{FF2B5EF4-FFF2-40B4-BE49-F238E27FC236}">
                <a16:creationId xmlns:a16="http://schemas.microsoft.com/office/drawing/2014/main" id="{9AAEB1A8-EAD8-4CFB-8683-75BFCE2AB2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B981E5-DEDD-4535-8E04-775A929BDEB1}"/>
              </a:ext>
            </a:extLst>
          </p:cNvPr>
          <p:cNvSpPr>
            <a:spLocks noGrp="1"/>
          </p:cNvSpPr>
          <p:nvPr>
            <p:ph type="sldNum" sz="quarter" idx="12"/>
          </p:nvPr>
        </p:nvSpPr>
        <p:spPr/>
        <p:txBody>
          <a:bodyPr/>
          <a:lstStyle/>
          <a:p>
            <a:fld id="{870A7963-46CA-4E42-BA0D-6F2D5E00C694}" type="slidenum">
              <a:rPr lang="en-IN" smtClean="0"/>
              <a:t>‹#›</a:t>
            </a:fld>
            <a:endParaRPr lang="en-IN"/>
          </a:p>
        </p:txBody>
      </p:sp>
    </p:spTree>
    <p:extLst>
      <p:ext uri="{BB962C8B-B14F-4D97-AF65-F5344CB8AC3E}">
        <p14:creationId xmlns:p14="http://schemas.microsoft.com/office/powerpoint/2010/main" val="37413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D25E-C6DC-47D3-882F-1F378D4CA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A6435F2-70E1-4B67-B1A9-E0E5ADEA1C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884B126-9CEC-4047-A0B5-212DCEEAF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C6DD8-EE16-46FB-8765-84FFD7EE24E4}"/>
              </a:ext>
            </a:extLst>
          </p:cNvPr>
          <p:cNvSpPr>
            <a:spLocks noGrp="1"/>
          </p:cNvSpPr>
          <p:nvPr>
            <p:ph type="dt" sz="half" idx="10"/>
          </p:nvPr>
        </p:nvSpPr>
        <p:spPr/>
        <p:txBody>
          <a:bodyPr/>
          <a:lstStyle/>
          <a:p>
            <a:fld id="{3AA033D7-194D-4DE8-A197-C1EA27AE8629}" type="datetimeFigureOut">
              <a:rPr lang="en-IN" smtClean="0"/>
              <a:t>27-08-2020</a:t>
            </a:fld>
            <a:endParaRPr lang="en-IN"/>
          </a:p>
        </p:txBody>
      </p:sp>
      <p:sp>
        <p:nvSpPr>
          <p:cNvPr id="6" name="Footer Placeholder 5">
            <a:extLst>
              <a:ext uri="{FF2B5EF4-FFF2-40B4-BE49-F238E27FC236}">
                <a16:creationId xmlns:a16="http://schemas.microsoft.com/office/drawing/2014/main" id="{A6AFA542-D404-4582-8611-DA94CC3BF6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1814BD-2359-4FB8-B778-38703CCCD8FA}"/>
              </a:ext>
            </a:extLst>
          </p:cNvPr>
          <p:cNvSpPr>
            <a:spLocks noGrp="1"/>
          </p:cNvSpPr>
          <p:nvPr>
            <p:ph type="sldNum" sz="quarter" idx="12"/>
          </p:nvPr>
        </p:nvSpPr>
        <p:spPr/>
        <p:txBody>
          <a:bodyPr/>
          <a:lstStyle/>
          <a:p>
            <a:fld id="{870A7963-46CA-4E42-BA0D-6F2D5E00C694}" type="slidenum">
              <a:rPr lang="en-IN" smtClean="0"/>
              <a:t>‹#›</a:t>
            </a:fld>
            <a:endParaRPr lang="en-IN"/>
          </a:p>
        </p:txBody>
      </p:sp>
    </p:spTree>
    <p:extLst>
      <p:ext uri="{BB962C8B-B14F-4D97-AF65-F5344CB8AC3E}">
        <p14:creationId xmlns:p14="http://schemas.microsoft.com/office/powerpoint/2010/main" val="2387825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CCC36F-B5E8-446D-80F1-DCE39EDC3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76D867-BB34-415A-B5CE-A7CC6A563D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79BC0C-F861-4D5F-B759-B47766428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A033D7-194D-4DE8-A197-C1EA27AE8629}" type="datetimeFigureOut">
              <a:rPr lang="en-IN" smtClean="0"/>
              <a:t>27-08-2020</a:t>
            </a:fld>
            <a:endParaRPr lang="en-IN"/>
          </a:p>
        </p:txBody>
      </p:sp>
      <p:sp>
        <p:nvSpPr>
          <p:cNvPr id="5" name="Footer Placeholder 4">
            <a:extLst>
              <a:ext uri="{FF2B5EF4-FFF2-40B4-BE49-F238E27FC236}">
                <a16:creationId xmlns:a16="http://schemas.microsoft.com/office/drawing/2014/main" id="{56749A54-6E02-4038-AE7F-2755E98B5D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6CA332C-813E-449E-9426-89ABE8D3A0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0A7963-46CA-4E42-BA0D-6F2D5E00C694}" type="slidenum">
              <a:rPr lang="en-IN" smtClean="0"/>
              <a:t>‹#›</a:t>
            </a:fld>
            <a:endParaRPr lang="en-IN"/>
          </a:p>
        </p:txBody>
      </p:sp>
    </p:spTree>
    <p:extLst>
      <p:ext uri="{BB962C8B-B14F-4D97-AF65-F5344CB8AC3E}">
        <p14:creationId xmlns:p14="http://schemas.microsoft.com/office/powerpoint/2010/main" val="684493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BF78A-7D84-4D25-B9E1-50C2BCCC6999}"/>
              </a:ext>
            </a:extLst>
          </p:cNvPr>
          <p:cNvSpPr>
            <a:spLocks noGrp="1"/>
          </p:cNvSpPr>
          <p:nvPr>
            <p:ph type="ctrTitle"/>
          </p:nvPr>
        </p:nvSpPr>
        <p:spPr>
          <a:xfrm>
            <a:off x="1412033" y="1240971"/>
            <a:ext cx="9144000" cy="1009359"/>
          </a:xfrm>
        </p:spPr>
        <p:txBody>
          <a:bodyPr/>
          <a:lstStyle/>
          <a:p>
            <a:r>
              <a:rPr lang="en-US" dirty="0"/>
              <a:t>Combinational Logic</a:t>
            </a:r>
            <a:endParaRPr lang="en-IN" dirty="0"/>
          </a:p>
        </p:txBody>
      </p:sp>
      <p:sp>
        <p:nvSpPr>
          <p:cNvPr id="3" name="Subtitle 2">
            <a:extLst>
              <a:ext uri="{FF2B5EF4-FFF2-40B4-BE49-F238E27FC236}">
                <a16:creationId xmlns:a16="http://schemas.microsoft.com/office/drawing/2014/main" id="{E2D58A88-C655-4EB8-9DE3-38A815A707B7}"/>
              </a:ext>
            </a:extLst>
          </p:cNvPr>
          <p:cNvSpPr>
            <a:spLocks noGrp="1"/>
          </p:cNvSpPr>
          <p:nvPr>
            <p:ph type="subTitle" idx="1"/>
          </p:nvPr>
        </p:nvSpPr>
        <p:spPr>
          <a:xfrm>
            <a:off x="3604726" y="2678308"/>
            <a:ext cx="4428931" cy="662052"/>
          </a:xfrm>
        </p:spPr>
        <p:txBody>
          <a:bodyPr>
            <a:normAutofit/>
          </a:bodyPr>
          <a:lstStyle/>
          <a:p>
            <a:r>
              <a:rPr lang="en-US" sz="3600" b="1" dirty="0"/>
              <a:t>Multiplexer (MUX)</a:t>
            </a:r>
            <a:endParaRPr lang="en-IN" sz="3600" b="1" dirty="0"/>
          </a:p>
        </p:txBody>
      </p:sp>
    </p:spTree>
    <p:extLst>
      <p:ext uri="{BB962C8B-B14F-4D97-AF65-F5344CB8AC3E}">
        <p14:creationId xmlns:p14="http://schemas.microsoft.com/office/powerpoint/2010/main" val="107047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881833-6F2A-4284-A0BA-A808EB184401}"/>
              </a:ext>
            </a:extLst>
          </p:cNvPr>
          <p:cNvPicPr>
            <a:picLocks noGrp="1" noChangeAspect="1"/>
          </p:cNvPicPr>
          <p:nvPr>
            <p:ph idx="1"/>
          </p:nvPr>
        </p:nvPicPr>
        <p:blipFill>
          <a:blip r:embed="rId2"/>
          <a:stretch>
            <a:fillRect/>
          </a:stretch>
        </p:blipFill>
        <p:spPr>
          <a:xfrm>
            <a:off x="1767738" y="419877"/>
            <a:ext cx="8202077" cy="5595809"/>
          </a:xfrm>
        </p:spPr>
      </p:pic>
      <p:sp>
        <p:nvSpPr>
          <p:cNvPr id="7" name="TextBox 6">
            <a:extLst>
              <a:ext uri="{FF2B5EF4-FFF2-40B4-BE49-F238E27FC236}">
                <a16:creationId xmlns:a16="http://schemas.microsoft.com/office/drawing/2014/main" id="{16C40C95-3387-4ACC-B581-4F42DE929D49}"/>
              </a:ext>
            </a:extLst>
          </p:cNvPr>
          <p:cNvSpPr txBox="1"/>
          <p:nvPr/>
        </p:nvSpPr>
        <p:spPr>
          <a:xfrm>
            <a:off x="8336997" y="6492875"/>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4215275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DE33-AFF7-4EC6-A947-7C98C9632044}"/>
              </a:ext>
            </a:extLst>
          </p:cNvPr>
          <p:cNvSpPr>
            <a:spLocks noGrp="1"/>
          </p:cNvSpPr>
          <p:nvPr>
            <p:ph type="title"/>
          </p:nvPr>
        </p:nvSpPr>
        <p:spPr>
          <a:xfrm>
            <a:off x="474306" y="391885"/>
            <a:ext cx="11627498" cy="6242179"/>
          </a:xfrm>
        </p:spPr>
        <p:txBody>
          <a:bodyPr>
            <a:noAutofit/>
          </a:bodyPr>
          <a:lstStyle/>
          <a:p>
            <a:r>
              <a:rPr lang="en-US" sz="2000" b="1" dirty="0"/>
              <a:t>Multiplexer Applications:</a:t>
            </a:r>
            <a:br>
              <a:rPr lang="en-US" sz="2000" b="1" dirty="0"/>
            </a:br>
            <a:br>
              <a:rPr lang="en-US" sz="2000" dirty="0"/>
            </a:br>
            <a:r>
              <a:rPr lang="en-US" sz="1600" dirty="0"/>
              <a:t>1.Simplification of logic expression is not required.</a:t>
            </a:r>
            <a:br>
              <a:rPr lang="en-US" sz="1600" dirty="0"/>
            </a:br>
            <a:br>
              <a:rPr lang="en-US" sz="1600" dirty="0"/>
            </a:br>
            <a:r>
              <a:rPr lang="en-US" sz="1600" dirty="0"/>
              <a:t>2.It minimizes the IC count.</a:t>
            </a:r>
            <a:br>
              <a:rPr lang="en-US" sz="1600" dirty="0"/>
            </a:br>
            <a:br>
              <a:rPr lang="en-US" sz="1600" dirty="0"/>
            </a:br>
            <a:r>
              <a:rPr lang="en-US" sz="1600" dirty="0"/>
              <a:t>3. Logic design is simplifies.</a:t>
            </a:r>
            <a:r>
              <a:rPr lang="en-US" sz="2000" dirty="0"/>
              <a:t> </a:t>
            </a:r>
            <a:br>
              <a:rPr lang="en-US" sz="2000" dirty="0"/>
            </a:br>
            <a:br>
              <a:rPr lang="en-US" sz="2000" dirty="0"/>
            </a:br>
            <a:r>
              <a:rPr lang="en-US" sz="2000" b="1" dirty="0"/>
              <a:t>Applications Ares of Multiplexer: </a:t>
            </a:r>
            <a:br>
              <a:rPr lang="en-US" sz="2000" b="1" dirty="0"/>
            </a:br>
            <a:br>
              <a:rPr lang="en-US" sz="1600" dirty="0"/>
            </a:br>
            <a:r>
              <a:rPr lang="en-US" sz="1600" dirty="0"/>
              <a:t>Multiplexer are used in various fields where multiple data need to be transmitted using a single line. Following are some of the applications of multiplexers –</a:t>
            </a:r>
            <a:br>
              <a:rPr lang="en-US" sz="1600" dirty="0"/>
            </a:br>
            <a:r>
              <a:rPr lang="en-US" sz="1600" dirty="0"/>
              <a:t> 1. Communication system – Communication system is a set of system that enable communication like transmission system, relay and tributary station, and communication network. The efficiency of communication system can be increased considerably using multiplexer. Multiplexer allow the process of transmitting different type of data such as audio, video at the same time using a single transmission line. </a:t>
            </a:r>
            <a:br>
              <a:rPr lang="en-US" sz="1600" dirty="0"/>
            </a:br>
            <a:br>
              <a:rPr lang="en-US" sz="1600" dirty="0"/>
            </a:br>
            <a:r>
              <a:rPr lang="en-US" sz="1600" dirty="0"/>
              <a:t>2. Telephone network – In telephone network, multiple audio signals are integrated on a single line for transmission with the help of multiplexers. In this way, multiple audio signals can be isolated and eventually, the desire audio signals reach the intended recipients. </a:t>
            </a:r>
            <a:br>
              <a:rPr lang="en-US" sz="1600" dirty="0"/>
            </a:br>
            <a:br>
              <a:rPr lang="en-US" sz="1600" dirty="0"/>
            </a:br>
            <a:r>
              <a:rPr lang="en-US" sz="1600" dirty="0"/>
              <a:t>3. Computer memory - Multiplexers are used to implement huge amount of memory into the computer, at the same time reduces the number of copper lines required to connect the memory to other parts of the computer circuit. </a:t>
            </a:r>
            <a:br>
              <a:rPr lang="en-US" sz="1600" dirty="0"/>
            </a:br>
            <a:br>
              <a:rPr lang="en-US" sz="1600" dirty="0"/>
            </a:br>
            <a:r>
              <a:rPr lang="en-US" sz="1600" dirty="0"/>
              <a:t>4. Transmission from the computer system of a satellite – Multiplexer can be used for the transmission of data signals from the computer system of a satellite or spacecraft to the ground system using the GPS (Global Positioning System) satellites.</a:t>
            </a:r>
            <a:endParaRPr lang="en-IN" sz="1600" dirty="0"/>
          </a:p>
        </p:txBody>
      </p:sp>
    </p:spTree>
    <p:extLst>
      <p:ext uri="{BB962C8B-B14F-4D97-AF65-F5344CB8AC3E}">
        <p14:creationId xmlns:p14="http://schemas.microsoft.com/office/powerpoint/2010/main" val="393663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4895AF4-AE21-4C5D-8DD9-4EA8AA7DC582}"/>
              </a:ext>
            </a:extLst>
          </p:cNvPr>
          <p:cNvPicPr>
            <a:picLocks noGrp="1" noChangeAspect="1"/>
          </p:cNvPicPr>
          <p:nvPr>
            <p:ph idx="1"/>
          </p:nvPr>
        </p:nvPicPr>
        <p:blipFill>
          <a:blip r:embed="rId2"/>
          <a:stretch>
            <a:fillRect/>
          </a:stretch>
        </p:blipFill>
        <p:spPr>
          <a:xfrm>
            <a:off x="2612572" y="2137059"/>
            <a:ext cx="6468883" cy="4256672"/>
          </a:xfrm>
        </p:spPr>
      </p:pic>
      <p:pic>
        <p:nvPicPr>
          <p:cNvPr id="5" name="Picture 4">
            <a:extLst>
              <a:ext uri="{FF2B5EF4-FFF2-40B4-BE49-F238E27FC236}">
                <a16:creationId xmlns:a16="http://schemas.microsoft.com/office/drawing/2014/main" id="{C82940E7-683C-4A57-93BD-F1470AB49279}"/>
              </a:ext>
            </a:extLst>
          </p:cNvPr>
          <p:cNvPicPr>
            <a:picLocks noChangeAspect="1"/>
          </p:cNvPicPr>
          <p:nvPr/>
        </p:nvPicPr>
        <p:blipFill>
          <a:blip r:embed="rId3"/>
          <a:stretch>
            <a:fillRect/>
          </a:stretch>
        </p:blipFill>
        <p:spPr>
          <a:xfrm>
            <a:off x="1978090" y="237632"/>
            <a:ext cx="7596717" cy="1287151"/>
          </a:xfrm>
          <a:prstGeom prst="rect">
            <a:avLst/>
          </a:prstGeom>
        </p:spPr>
      </p:pic>
      <p:sp>
        <p:nvSpPr>
          <p:cNvPr id="9" name="TextBox 8">
            <a:extLst>
              <a:ext uri="{FF2B5EF4-FFF2-40B4-BE49-F238E27FC236}">
                <a16:creationId xmlns:a16="http://schemas.microsoft.com/office/drawing/2014/main" id="{639992ED-0705-4703-9783-802BD0A3C7CB}"/>
              </a:ext>
            </a:extLst>
          </p:cNvPr>
          <p:cNvSpPr txBox="1"/>
          <p:nvPr/>
        </p:nvSpPr>
        <p:spPr>
          <a:xfrm>
            <a:off x="8336997" y="6492875"/>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3112480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138572-D48D-477E-A3DC-651D05CA97A9}"/>
              </a:ext>
            </a:extLst>
          </p:cNvPr>
          <p:cNvPicPr>
            <a:picLocks noChangeAspect="1"/>
          </p:cNvPicPr>
          <p:nvPr/>
        </p:nvPicPr>
        <p:blipFill>
          <a:blip r:embed="rId2"/>
          <a:stretch>
            <a:fillRect/>
          </a:stretch>
        </p:blipFill>
        <p:spPr>
          <a:xfrm>
            <a:off x="1455576" y="399298"/>
            <a:ext cx="7623110" cy="1736066"/>
          </a:xfrm>
          <a:prstGeom prst="rect">
            <a:avLst/>
          </a:prstGeom>
        </p:spPr>
      </p:pic>
      <p:pic>
        <p:nvPicPr>
          <p:cNvPr id="7" name="Picture 6">
            <a:extLst>
              <a:ext uri="{FF2B5EF4-FFF2-40B4-BE49-F238E27FC236}">
                <a16:creationId xmlns:a16="http://schemas.microsoft.com/office/drawing/2014/main" id="{91EED189-66B9-4EF7-B53F-56BC31AA7F40}"/>
              </a:ext>
            </a:extLst>
          </p:cNvPr>
          <p:cNvPicPr>
            <a:picLocks noChangeAspect="1"/>
          </p:cNvPicPr>
          <p:nvPr/>
        </p:nvPicPr>
        <p:blipFill>
          <a:blip r:embed="rId3"/>
          <a:stretch>
            <a:fillRect/>
          </a:stretch>
        </p:blipFill>
        <p:spPr>
          <a:xfrm>
            <a:off x="2258008" y="2481943"/>
            <a:ext cx="5644015" cy="3654327"/>
          </a:xfrm>
          <a:prstGeom prst="rect">
            <a:avLst/>
          </a:prstGeom>
        </p:spPr>
      </p:pic>
      <p:sp>
        <p:nvSpPr>
          <p:cNvPr id="9" name="TextBox 8">
            <a:extLst>
              <a:ext uri="{FF2B5EF4-FFF2-40B4-BE49-F238E27FC236}">
                <a16:creationId xmlns:a16="http://schemas.microsoft.com/office/drawing/2014/main" id="{6B23CC4C-EF09-4F39-A665-1B5A99FFBDEE}"/>
              </a:ext>
            </a:extLst>
          </p:cNvPr>
          <p:cNvSpPr txBox="1"/>
          <p:nvPr/>
        </p:nvSpPr>
        <p:spPr>
          <a:xfrm>
            <a:off x="8336997" y="6492875"/>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129580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90A85B-9D57-4BC4-A2AB-AFF84C74E441}"/>
              </a:ext>
            </a:extLst>
          </p:cNvPr>
          <p:cNvPicPr>
            <a:picLocks noChangeAspect="1"/>
          </p:cNvPicPr>
          <p:nvPr/>
        </p:nvPicPr>
        <p:blipFill>
          <a:blip r:embed="rId2"/>
          <a:stretch>
            <a:fillRect/>
          </a:stretch>
        </p:blipFill>
        <p:spPr>
          <a:xfrm>
            <a:off x="2323323" y="492385"/>
            <a:ext cx="7390904" cy="1731311"/>
          </a:xfrm>
          <a:prstGeom prst="rect">
            <a:avLst/>
          </a:prstGeom>
        </p:spPr>
      </p:pic>
    </p:spTree>
    <p:extLst>
      <p:ext uri="{BB962C8B-B14F-4D97-AF65-F5344CB8AC3E}">
        <p14:creationId xmlns:p14="http://schemas.microsoft.com/office/powerpoint/2010/main" val="4156891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6A7DD7-DD15-4765-B8CA-232346F50454}"/>
              </a:ext>
            </a:extLst>
          </p:cNvPr>
          <p:cNvPicPr>
            <a:picLocks noGrp="1" noChangeAspect="1"/>
          </p:cNvPicPr>
          <p:nvPr>
            <p:ph idx="1"/>
          </p:nvPr>
        </p:nvPicPr>
        <p:blipFill>
          <a:blip r:embed="rId2"/>
          <a:stretch>
            <a:fillRect/>
          </a:stretch>
        </p:blipFill>
        <p:spPr>
          <a:xfrm>
            <a:off x="1884785" y="544677"/>
            <a:ext cx="7090076" cy="6112135"/>
          </a:xfrm>
        </p:spPr>
      </p:pic>
      <p:sp>
        <p:nvSpPr>
          <p:cNvPr id="7" name="TextBox 6">
            <a:extLst>
              <a:ext uri="{FF2B5EF4-FFF2-40B4-BE49-F238E27FC236}">
                <a16:creationId xmlns:a16="http://schemas.microsoft.com/office/drawing/2014/main" id="{9338ECBF-D611-4731-B4B7-32A0F4A11187}"/>
              </a:ext>
            </a:extLst>
          </p:cNvPr>
          <p:cNvSpPr txBox="1"/>
          <p:nvPr/>
        </p:nvSpPr>
        <p:spPr>
          <a:xfrm>
            <a:off x="8336997" y="6492875"/>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290095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A37566-6B70-48E4-92D0-648B0145F39C}"/>
              </a:ext>
            </a:extLst>
          </p:cNvPr>
          <p:cNvPicPr>
            <a:picLocks noGrp="1" noChangeAspect="1"/>
          </p:cNvPicPr>
          <p:nvPr>
            <p:ph idx="1"/>
          </p:nvPr>
        </p:nvPicPr>
        <p:blipFill>
          <a:blip r:embed="rId2"/>
          <a:stretch>
            <a:fillRect/>
          </a:stretch>
        </p:blipFill>
        <p:spPr>
          <a:xfrm>
            <a:off x="2285999" y="558844"/>
            <a:ext cx="5847718" cy="6131303"/>
          </a:xfrm>
        </p:spPr>
      </p:pic>
      <p:sp>
        <p:nvSpPr>
          <p:cNvPr id="7" name="TextBox 6">
            <a:extLst>
              <a:ext uri="{FF2B5EF4-FFF2-40B4-BE49-F238E27FC236}">
                <a16:creationId xmlns:a16="http://schemas.microsoft.com/office/drawing/2014/main" id="{EE1AC4EB-8B84-49DA-BA0C-6BCABDCBAF3D}"/>
              </a:ext>
            </a:extLst>
          </p:cNvPr>
          <p:cNvSpPr txBox="1"/>
          <p:nvPr/>
        </p:nvSpPr>
        <p:spPr>
          <a:xfrm>
            <a:off x="8336997" y="6492875"/>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1993535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23FD1B-F294-4264-8869-DF838A177335}"/>
              </a:ext>
            </a:extLst>
          </p:cNvPr>
          <p:cNvPicPr>
            <a:picLocks noChangeAspect="1"/>
          </p:cNvPicPr>
          <p:nvPr/>
        </p:nvPicPr>
        <p:blipFill>
          <a:blip r:embed="rId2"/>
          <a:stretch>
            <a:fillRect/>
          </a:stretch>
        </p:blipFill>
        <p:spPr>
          <a:xfrm>
            <a:off x="0" y="0"/>
            <a:ext cx="7076248" cy="3841691"/>
          </a:xfrm>
          <a:prstGeom prst="rect">
            <a:avLst/>
          </a:prstGeom>
        </p:spPr>
      </p:pic>
      <p:pic>
        <p:nvPicPr>
          <p:cNvPr id="7" name="Picture 6">
            <a:extLst>
              <a:ext uri="{FF2B5EF4-FFF2-40B4-BE49-F238E27FC236}">
                <a16:creationId xmlns:a16="http://schemas.microsoft.com/office/drawing/2014/main" id="{A9B31553-9B14-4F66-B8B5-A42D73A0EA17}"/>
              </a:ext>
            </a:extLst>
          </p:cNvPr>
          <p:cNvPicPr>
            <a:picLocks noChangeAspect="1"/>
          </p:cNvPicPr>
          <p:nvPr/>
        </p:nvPicPr>
        <p:blipFill>
          <a:blip r:embed="rId3"/>
          <a:stretch>
            <a:fillRect/>
          </a:stretch>
        </p:blipFill>
        <p:spPr>
          <a:xfrm>
            <a:off x="6693553" y="3912858"/>
            <a:ext cx="5243014" cy="2842506"/>
          </a:xfrm>
          <a:prstGeom prst="rect">
            <a:avLst/>
          </a:prstGeom>
        </p:spPr>
      </p:pic>
      <p:sp>
        <p:nvSpPr>
          <p:cNvPr id="9" name="TextBox 8">
            <a:extLst>
              <a:ext uri="{FF2B5EF4-FFF2-40B4-BE49-F238E27FC236}">
                <a16:creationId xmlns:a16="http://schemas.microsoft.com/office/drawing/2014/main" id="{C2D6F896-FD43-4F60-A4E3-E26638AC5B85}"/>
              </a:ext>
            </a:extLst>
          </p:cNvPr>
          <p:cNvSpPr txBox="1"/>
          <p:nvPr/>
        </p:nvSpPr>
        <p:spPr>
          <a:xfrm>
            <a:off x="3079497" y="6447587"/>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434725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AF22-7A70-47B4-B7FD-5DAD58AFAE3B}"/>
              </a:ext>
            </a:extLst>
          </p:cNvPr>
          <p:cNvSpPr>
            <a:spLocks noGrp="1"/>
          </p:cNvSpPr>
          <p:nvPr>
            <p:ph type="title"/>
          </p:nvPr>
        </p:nvSpPr>
        <p:spPr>
          <a:xfrm>
            <a:off x="838200" y="365126"/>
            <a:ext cx="10515600" cy="418646"/>
          </a:xfrm>
        </p:spPr>
        <p:txBody>
          <a:bodyPr>
            <a:noAutofit/>
          </a:bodyPr>
          <a:lstStyle/>
          <a:p>
            <a:r>
              <a:rPr lang="en-IN" sz="3600" b="1" dirty="0"/>
              <a:t>Implement Full Adder using 4:1 MUX</a:t>
            </a:r>
          </a:p>
        </p:txBody>
      </p:sp>
      <p:pic>
        <p:nvPicPr>
          <p:cNvPr id="8" name="Picture 7">
            <a:extLst>
              <a:ext uri="{FF2B5EF4-FFF2-40B4-BE49-F238E27FC236}">
                <a16:creationId xmlns:a16="http://schemas.microsoft.com/office/drawing/2014/main" id="{DAA4712E-3F15-43AB-99CE-1F54E599D44F}"/>
              </a:ext>
            </a:extLst>
          </p:cNvPr>
          <p:cNvPicPr>
            <a:picLocks noChangeAspect="1"/>
          </p:cNvPicPr>
          <p:nvPr/>
        </p:nvPicPr>
        <p:blipFill>
          <a:blip r:embed="rId2"/>
          <a:stretch>
            <a:fillRect/>
          </a:stretch>
        </p:blipFill>
        <p:spPr>
          <a:xfrm>
            <a:off x="5866925" y="906316"/>
            <a:ext cx="5486875" cy="3093988"/>
          </a:xfrm>
          <a:prstGeom prst="rect">
            <a:avLst/>
          </a:prstGeom>
        </p:spPr>
      </p:pic>
      <p:pic>
        <p:nvPicPr>
          <p:cNvPr id="10" name="Picture 9">
            <a:extLst>
              <a:ext uri="{FF2B5EF4-FFF2-40B4-BE49-F238E27FC236}">
                <a16:creationId xmlns:a16="http://schemas.microsoft.com/office/drawing/2014/main" id="{DD9A2935-461D-48C4-BFC8-F7791B9A3DDF}"/>
              </a:ext>
            </a:extLst>
          </p:cNvPr>
          <p:cNvPicPr>
            <a:picLocks noChangeAspect="1"/>
          </p:cNvPicPr>
          <p:nvPr/>
        </p:nvPicPr>
        <p:blipFill>
          <a:blip r:embed="rId3"/>
          <a:stretch>
            <a:fillRect/>
          </a:stretch>
        </p:blipFill>
        <p:spPr>
          <a:xfrm>
            <a:off x="7096767" y="4122849"/>
            <a:ext cx="3624009" cy="2728975"/>
          </a:xfrm>
          <a:prstGeom prst="rect">
            <a:avLst/>
          </a:prstGeom>
        </p:spPr>
      </p:pic>
      <p:pic>
        <p:nvPicPr>
          <p:cNvPr id="12" name="Picture 11">
            <a:extLst>
              <a:ext uri="{FF2B5EF4-FFF2-40B4-BE49-F238E27FC236}">
                <a16:creationId xmlns:a16="http://schemas.microsoft.com/office/drawing/2014/main" id="{9B22AD2D-0F45-4955-A178-B829790D689C}"/>
              </a:ext>
            </a:extLst>
          </p:cNvPr>
          <p:cNvPicPr>
            <a:picLocks noChangeAspect="1"/>
          </p:cNvPicPr>
          <p:nvPr/>
        </p:nvPicPr>
        <p:blipFill>
          <a:blip r:embed="rId4"/>
          <a:stretch>
            <a:fillRect/>
          </a:stretch>
        </p:blipFill>
        <p:spPr>
          <a:xfrm>
            <a:off x="471394" y="898644"/>
            <a:ext cx="4381880" cy="5959356"/>
          </a:xfrm>
          <a:prstGeom prst="rect">
            <a:avLst/>
          </a:prstGeom>
        </p:spPr>
      </p:pic>
    </p:spTree>
    <p:extLst>
      <p:ext uri="{BB962C8B-B14F-4D97-AF65-F5344CB8AC3E}">
        <p14:creationId xmlns:p14="http://schemas.microsoft.com/office/powerpoint/2010/main" val="1685151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4AABD8-AD02-4458-88E5-AD1F3B73C208}"/>
              </a:ext>
            </a:extLst>
          </p:cNvPr>
          <p:cNvPicPr>
            <a:picLocks noChangeAspect="1"/>
          </p:cNvPicPr>
          <p:nvPr/>
        </p:nvPicPr>
        <p:blipFill>
          <a:blip r:embed="rId2"/>
          <a:stretch>
            <a:fillRect/>
          </a:stretch>
        </p:blipFill>
        <p:spPr>
          <a:xfrm>
            <a:off x="471394" y="898644"/>
            <a:ext cx="4381880" cy="5959356"/>
          </a:xfrm>
          <a:prstGeom prst="rect">
            <a:avLst/>
          </a:prstGeom>
        </p:spPr>
      </p:pic>
      <p:sp>
        <p:nvSpPr>
          <p:cNvPr id="9" name="TextBox 8">
            <a:extLst>
              <a:ext uri="{FF2B5EF4-FFF2-40B4-BE49-F238E27FC236}">
                <a16:creationId xmlns:a16="http://schemas.microsoft.com/office/drawing/2014/main" id="{01A87830-34B6-4709-823B-EDB23F71276F}"/>
              </a:ext>
            </a:extLst>
          </p:cNvPr>
          <p:cNvSpPr txBox="1"/>
          <p:nvPr/>
        </p:nvSpPr>
        <p:spPr>
          <a:xfrm>
            <a:off x="1398036" y="437273"/>
            <a:ext cx="2528596" cy="369332"/>
          </a:xfrm>
          <a:prstGeom prst="rect">
            <a:avLst/>
          </a:prstGeom>
          <a:noFill/>
        </p:spPr>
        <p:txBody>
          <a:bodyPr wrap="square" rtlCol="0">
            <a:spAutoFit/>
          </a:bodyPr>
          <a:lstStyle/>
          <a:p>
            <a:r>
              <a:rPr lang="en-IN" dirty="0"/>
              <a:t>For Sum</a:t>
            </a:r>
          </a:p>
        </p:txBody>
      </p:sp>
      <p:pic>
        <p:nvPicPr>
          <p:cNvPr id="10" name="Picture 9">
            <a:extLst>
              <a:ext uri="{FF2B5EF4-FFF2-40B4-BE49-F238E27FC236}">
                <a16:creationId xmlns:a16="http://schemas.microsoft.com/office/drawing/2014/main" id="{869990ED-6218-44AD-8605-A1C935750CFC}"/>
              </a:ext>
            </a:extLst>
          </p:cNvPr>
          <p:cNvPicPr>
            <a:picLocks noChangeAspect="1"/>
          </p:cNvPicPr>
          <p:nvPr/>
        </p:nvPicPr>
        <p:blipFill>
          <a:blip r:embed="rId3"/>
          <a:stretch>
            <a:fillRect/>
          </a:stretch>
        </p:blipFill>
        <p:spPr>
          <a:xfrm>
            <a:off x="6052063" y="1504657"/>
            <a:ext cx="3394405" cy="4634886"/>
          </a:xfrm>
          <a:prstGeom prst="rect">
            <a:avLst/>
          </a:prstGeom>
        </p:spPr>
      </p:pic>
    </p:spTree>
    <p:extLst>
      <p:ext uri="{BB962C8B-B14F-4D97-AF65-F5344CB8AC3E}">
        <p14:creationId xmlns:p14="http://schemas.microsoft.com/office/powerpoint/2010/main" val="339115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7C464C9-0A06-46FA-905B-8F1F1AA4FF6C}"/>
                  </a:ext>
                </a:extLst>
              </p:cNvPr>
              <p:cNvSpPr txBox="1"/>
              <p:nvPr/>
            </p:nvSpPr>
            <p:spPr>
              <a:xfrm>
                <a:off x="149290" y="391887"/>
                <a:ext cx="11457991" cy="4647426"/>
              </a:xfrm>
              <a:prstGeom prst="rect">
                <a:avLst/>
              </a:prstGeom>
              <a:noFill/>
            </p:spPr>
            <p:txBody>
              <a:bodyPr wrap="square">
                <a:spAutoFit/>
              </a:bodyPr>
              <a:lstStyle/>
              <a:p>
                <a:pPr algn="just"/>
                <a:r>
                  <a:rPr lang="en-US" sz="3200" b="0" i="0" u="none" strike="noStrike" baseline="0" dirty="0">
                    <a:latin typeface="TimesTenLTStd-Roman"/>
                  </a:rPr>
                  <a:t>A </a:t>
                </a:r>
                <a:r>
                  <a:rPr lang="en-US" sz="3200" b="1" i="0" u="none" strike="noStrike" baseline="0" dirty="0">
                    <a:latin typeface="TimesTenLTStd-Roman"/>
                  </a:rPr>
                  <a:t>multiplexer</a:t>
                </a:r>
                <a:r>
                  <a:rPr lang="en-US" sz="3200" b="0" i="0" u="none" strike="noStrike" baseline="0" dirty="0">
                    <a:latin typeface="TimesTenLTStd-Roman"/>
                  </a:rPr>
                  <a:t> is a combinational circuit that selects binary information from one of many input lines and directs it to a single output line. </a:t>
                </a:r>
              </a:p>
              <a:p>
                <a:pPr algn="just"/>
                <a:endParaRPr lang="en-US" sz="3200" dirty="0">
                  <a:latin typeface="TimesTenLTStd-Roman"/>
                </a:endParaRPr>
              </a:p>
              <a:p>
                <a:pPr algn="just"/>
                <a:r>
                  <a:rPr lang="en-US" sz="3200" b="0" i="0" u="none" strike="noStrike" baseline="0" dirty="0">
                    <a:latin typeface="TimesTenLTStd-Roman"/>
                  </a:rPr>
                  <a:t>The selection of a particular input line is controlled by a set of selection lines.</a:t>
                </a:r>
              </a:p>
              <a:p>
                <a:pPr algn="just"/>
                <a:endParaRPr lang="en-US" sz="3200" dirty="0">
                  <a:latin typeface="TimesTenLTStd-Roman"/>
                </a:endParaRPr>
              </a:p>
              <a:p>
                <a:pPr algn="just"/>
                <a:r>
                  <a:rPr lang="en-US" sz="3200" b="0" i="0" u="none" strike="noStrike" baseline="0" dirty="0">
                    <a:latin typeface="TimesTenLTStd-Roman"/>
                  </a:rPr>
                  <a:t>Normally, there are </a:t>
                </a:r>
                <a14:m>
                  <m:oMath xmlns:m="http://schemas.openxmlformats.org/officeDocument/2006/math">
                    <m:sSup>
                      <m:sSupPr>
                        <m:ctrlPr>
                          <a:rPr lang="en-IN" sz="3200" b="1" i="1" smtClean="0">
                            <a:latin typeface="Cambria Math" panose="02040503050406030204" pitchFamily="18" charset="0"/>
                          </a:rPr>
                        </m:ctrlPr>
                      </m:sSupPr>
                      <m:e>
                        <m:r>
                          <a:rPr lang="en-IN" sz="3200" b="1" i="1">
                            <a:latin typeface="Cambria Math" panose="02040503050406030204" pitchFamily="18" charset="0"/>
                          </a:rPr>
                          <m:t>𝟐</m:t>
                        </m:r>
                      </m:e>
                      <m:sup>
                        <m:r>
                          <a:rPr lang="en-IN" sz="3200" b="1" i="1">
                            <a:latin typeface="Cambria Math" panose="02040503050406030204" pitchFamily="18" charset="0"/>
                          </a:rPr>
                          <m:t>𝒏</m:t>
                        </m:r>
                      </m:sup>
                    </m:sSup>
                  </m:oMath>
                </a14:m>
                <a:r>
                  <a:rPr lang="en-US" sz="1100" b="1" i="1" u="none" strike="noStrike" baseline="0" dirty="0">
                    <a:latin typeface="TimesTenLTStd-Italic"/>
                  </a:rPr>
                  <a:t>    </a:t>
                </a:r>
                <a:r>
                  <a:rPr lang="en-US" sz="3200" b="0" i="0" u="none" strike="noStrike" baseline="0" dirty="0">
                    <a:latin typeface="TimesTenLTStd-Roman"/>
                  </a:rPr>
                  <a:t>input lines and </a:t>
                </a:r>
                <a:r>
                  <a:rPr lang="en-US" sz="3200" b="1" i="1" u="none" strike="noStrike" baseline="0" dirty="0">
                    <a:latin typeface="TimesTenLTStd-Italic"/>
                  </a:rPr>
                  <a:t>n</a:t>
                </a:r>
                <a:r>
                  <a:rPr lang="en-US" sz="3200" b="0" i="1" u="none" strike="noStrike" baseline="0" dirty="0">
                    <a:latin typeface="TimesTenLTStd-Italic"/>
                  </a:rPr>
                  <a:t> </a:t>
                </a:r>
                <a:r>
                  <a:rPr lang="en-US" sz="3200" b="0" i="0" u="none" strike="noStrike" baseline="0" dirty="0">
                    <a:latin typeface="TimesTenLTStd-Roman"/>
                  </a:rPr>
                  <a:t>selection lines whose bit combinations determine which input is selected.</a:t>
                </a:r>
                <a:endParaRPr lang="en-IN" sz="3200" dirty="0"/>
              </a:p>
            </p:txBody>
          </p:sp>
        </mc:Choice>
        <mc:Fallback xmlns="">
          <p:sp>
            <p:nvSpPr>
              <p:cNvPr id="5" name="TextBox 4">
                <a:extLst>
                  <a:ext uri="{FF2B5EF4-FFF2-40B4-BE49-F238E27FC236}">
                    <a16:creationId xmlns:a16="http://schemas.microsoft.com/office/drawing/2014/main" id="{B7C464C9-0A06-46FA-905B-8F1F1AA4FF6C}"/>
                  </a:ext>
                </a:extLst>
              </p:cNvPr>
              <p:cNvSpPr txBox="1">
                <a:spLocks noRot="1" noChangeAspect="1" noMove="1" noResize="1" noEditPoints="1" noAdjustHandles="1" noChangeArrowheads="1" noChangeShapeType="1" noTextEdit="1"/>
              </p:cNvSpPr>
              <p:nvPr/>
            </p:nvSpPr>
            <p:spPr>
              <a:xfrm>
                <a:off x="149290" y="391887"/>
                <a:ext cx="11457991" cy="4647426"/>
              </a:xfrm>
              <a:prstGeom prst="rect">
                <a:avLst/>
              </a:prstGeom>
              <a:blipFill>
                <a:blip r:embed="rId2"/>
                <a:stretch>
                  <a:fillRect l="-1330" t="-1835" r="-1330" b="-393"/>
                </a:stretch>
              </a:blipFill>
            </p:spPr>
            <p:txBody>
              <a:bodyPr/>
              <a:lstStyle/>
              <a:p>
                <a:r>
                  <a:rPr lang="en-IN">
                    <a:noFill/>
                  </a:rPr>
                  <a:t> </a:t>
                </a:r>
              </a:p>
            </p:txBody>
          </p:sp>
        </mc:Fallback>
      </mc:AlternateContent>
    </p:spTree>
    <p:extLst>
      <p:ext uri="{BB962C8B-B14F-4D97-AF65-F5344CB8AC3E}">
        <p14:creationId xmlns:p14="http://schemas.microsoft.com/office/powerpoint/2010/main" val="4099163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0627E4-A416-4636-8DCA-DB3550DE0853}"/>
              </a:ext>
            </a:extLst>
          </p:cNvPr>
          <p:cNvPicPr>
            <a:picLocks noGrp="1" noChangeAspect="1"/>
          </p:cNvPicPr>
          <p:nvPr>
            <p:ph idx="1"/>
          </p:nvPr>
        </p:nvPicPr>
        <p:blipFill>
          <a:blip r:embed="rId2"/>
          <a:stretch>
            <a:fillRect/>
          </a:stretch>
        </p:blipFill>
        <p:spPr>
          <a:xfrm>
            <a:off x="271350" y="821932"/>
            <a:ext cx="4198776" cy="5508073"/>
          </a:xfrm>
        </p:spPr>
      </p:pic>
      <p:pic>
        <p:nvPicPr>
          <p:cNvPr id="6" name="Content Placeholder 4">
            <a:extLst>
              <a:ext uri="{FF2B5EF4-FFF2-40B4-BE49-F238E27FC236}">
                <a16:creationId xmlns:a16="http://schemas.microsoft.com/office/drawing/2014/main" id="{213A45EB-8C74-45D6-BDDC-804D5794C352}"/>
              </a:ext>
            </a:extLst>
          </p:cNvPr>
          <p:cNvPicPr>
            <a:picLocks noChangeAspect="1"/>
          </p:cNvPicPr>
          <p:nvPr/>
        </p:nvPicPr>
        <p:blipFill>
          <a:blip r:embed="rId3"/>
          <a:stretch>
            <a:fillRect/>
          </a:stretch>
        </p:blipFill>
        <p:spPr>
          <a:xfrm>
            <a:off x="7563255" y="710757"/>
            <a:ext cx="3760236" cy="5436486"/>
          </a:xfrm>
          <a:prstGeom prst="rect">
            <a:avLst/>
          </a:prstGeom>
        </p:spPr>
      </p:pic>
      <p:sp>
        <p:nvSpPr>
          <p:cNvPr id="8" name="TextBox 7">
            <a:extLst>
              <a:ext uri="{FF2B5EF4-FFF2-40B4-BE49-F238E27FC236}">
                <a16:creationId xmlns:a16="http://schemas.microsoft.com/office/drawing/2014/main" id="{03BB116A-C943-4453-A35F-88E65A4BE5BF}"/>
              </a:ext>
            </a:extLst>
          </p:cNvPr>
          <p:cNvSpPr txBox="1"/>
          <p:nvPr/>
        </p:nvSpPr>
        <p:spPr>
          <a:xfrm>
            <a:off x="3949199" y="6512767"/>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
        <p:nvSpPr>
          <p:cNvPr id="9" name="TextBox 8">
            <a:extLst>
              <a:ext uri="{FF2B5EF4-FFF2-40B4-BE49-F238E27FC236}">
                <a16:creationId xmlns:a16="http://schemas.microsoft.com/office/drawing/2014/main" id="{65E6F113-06F7-43AD-B108-B46B203FA4BA}"/>
              </a:ext>
            </a:extLst>
          </p:cNvPr>
          <p:cNvSpPr txBox="1"/>
          <p:nvPr/>
        </p:nvSpPr>
        <p:spPr>
          <a:xfrm>
            <a:off x="700559" y="452600"/>
            <a:ext cx="1380168" cy="369332"/>
          </a:xfrm>
          <a:prstGeom prst="rect">
            <a:avLst/>
          </a:prstGeom>
          <a:noFill/>
        </p:spPr>
        <p:txBody>
          <a:bodyPr wrap="square" rtlCol="0">
            <a:spAutoFit/>
          </a:bodyPr>
          <a:lstStyle/>
          <a:p>
            <a:r>
              <a:rPr lang="en-IN" dirty="0"/>
              <a:t>For Carry</a:t>
            </a:r>
          </a:p>
        </p:txBody>
      </p:sp>
    </p:spTree>
    <p:extLst>
      <p:ext uri="{BB962C8B-B14F-4D97-AF65-F5344CB8AC3E}">
        <p14:creationId xmlns:p14="http://schemas.microsoft.com/office/powerpoint/2010/main" val="2910225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2A50AD-024F-461C-8A23-068162D692D4}"/>
              </a:ext>
            </a:extLst>
          </p:cNvPr>
          <p:cNvPicPr>
            <a:picLocks noGrp="1" noChangeAspect="1"/>
          </p:cNvPicPr>
          <p:nvPr>
            <p:ph idx="1"/>
          </p:nvPr>
        </p:nvPicPr>
        <p:blipFill>
          <a:blip r:embed="rId2"/>
          <a:stretch>
            <a:fillRect/>
          </a:stretch>
        </p:blipFill>
        <p:spPr>
          <a:xfrm>
            <a:off x="460612" y="653144"/>
            <a:ext cx="4736540" cy="2937040"/>
          </a:xfrm>
        </p:spPr>
      </p:pic>
      <p:sp>
        <p:nvSpPr>
          <p:cNvPr id="4" name="Title 1">
            <a:extLst>
              <a:ext uri="{FF2B5EF4-FFF2-40B4-BE49-F238E27FC236}">
                <a16:creationId xmlns:a16="http://schemas.microsoft.com/office/drawing/2014/main" id="{D556D060-4117-45FB-A878-AA1237B383A2}"/>
              </a:ext>
            </a:extLst>
          </p:cNvPr>
          <p:cNvSpPr>
            <a:spLocks noGrp="1"/>
          </p:cNvSpPr>
          <p:nvPr>
            <p:ph type="title"/>
          </p:nvPr>
        </p:nvSpPr>
        <p:spPr>
          <a:xfrm>
            <a:off x="1006151" y="122530"/>
            <a:ext cx="8100527" cy="530614"/>
          </a:xfrm>
        </p:spPr>
        <p:txBody>
          <a:bodyPr>
            <a:noAutofit/>
          </a:bodyPr>
          <a:lstStyle/>
          <a:p>
            <a:r>
              <a:rPr lang="en-IN" sz="2800" b="1" dirty="0"/>
              <a:t>Implement Full Subtractor using 4:1 MUX</a:t>
            </a:r>
          </a:p>
        </p:txBody>
      </p:sp>
      <p:pic>
        <p:nvPicPr>
          <p:cNvPr id="8" name="Picture 7">
            <a:extLst>
              <a:ext uri="{FF2B5EF4-FFF2-40B4-BE49-F238E27FC236}">
                <a16:creationId xmlns:a16="http://schemas.microsoft.com/office/drawing/2014/main" id="{0833A74E-FD96-4C08-B212-7408EDC03DEF}"/>
              </a:ext>
            </a:extLst>
          </p:cNvPr>
          <p:cNvPicPr>
            <a:picLocks noChangeAspect="1"/>
          </p:cNvPicPr>
          <p:nvPr/>
        </p:nvPicPr>
        <p:blipFill>
          <a:blip r:embed="rId3"/>
          <a:stretch>
            <a:fillRect/>
          </a:stretch>
        </p:blipFill>
        <p:spPr>
          <a:xfrm>
            <a:off x="810208" y="3902043"/>
            <a:ext cx="3335656" cy="2631283"/>
          </a:xfrm>
          <a:prstGeom prst="rect">
            <a:avLst/>
          </a:prstGeom>
        </p:spPr>
      </p:pic>
      <p:pic>
        <p:nvPicPr>
          <p:cNvPr id="10" name="Picture 9">
            <a:extLst>
              <a:ext uri="{FF2B5EF4-FFF2-40B4-BE49-F238E27FC236}">
                <a16:creationId xmlns:a16="http://schemas.microsoft.com/office/drawing/2014/main" id="{D95FBAFD-EF21-47F5-B850-43EA2AEB8233}"/>
              </a:ext>
            </a:extLst>
          </p:cNvPr>
          <p:cNvPicPr>
            <a:picLocks noChangeAspect="1"/>
          </p:cNvPicPr>
          <p:nvPr/>
        </p:nvPicPr>
        <p:blipFill>
          <a:blip r:embed="rId4"/>
          <a:stretch>
            <a:fillRect/>
          </a:stretch>
        </p:blipFill>
        <p:spPr>
          <a:xfrm>
            <a:off x="7588235" y="807122"/>
            <a:ext cx="3793557" cy="4905110"/>
          </a:xfrm>
          <a:prstGeom prst="rect">
            <a:avLst/>
          </a:prstGeom>
        </p:spPr>
      </p:pic>
      <p:sp>
        <p:nvSpPr>
          <p:cNvPr id="2" name="TextBox 1">
            <a:extLst>
              <a:ext uri="{FF2B5EF4-FFF2-40B4-BE49-F238E27FC236}">
                <a16:creationId xmlns:a16="http://schemas.microsoft.com/office/drawing/2014/main" id="{E3279D0B-CFA8-415C-BDF9-B33A0050306C}"/>
              </a:ext>
            </a:extLst>
          </p:cNvPr>
          <p:cNvSpPr txBox="1"/>
          <p:nvPr/>
        </p:nvSpPr>
        <p:spPr>
          <a:xfrm>
            <a:off x="8679819" y="6581581"/>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2467657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1E84-1297-4B90-BBED-A3C74F319A73}"/>
              </a:ext>
            </a:extLst>
          </p:cNvPr>
          <p:cNvSpPr>
            <a:spLocks noGrp="1"/>
          </p:cNvSpPr>
          <p:nvPr>
            <p:ph type="title"/>
          </p:nvPr>
        </p:nvSpPr>
        <p:spPr/>
        <p:txBody>
          <a:bodyPr/>
          <a:lstStyle/>
          <a:p>
            <a:r>
              <a:rPr lang="en-IN" dirty="0"/>
              <a:t>Demultiplexer:</a:t>
            </a:r>
          </a:p>
        </p:txBody>
      </p:sp>
      <p:pic>
        <p:nvPicPr>
          <p:cNvPr id="5" name="Content Placeholder 4">
            <a:extLst>
              <a:ext uri="{FF2B5EF4-FFF2-40B4-BE49-F238E27FC236}">
                <a16:creationId xmlns:a16="http://schemas.microsoft.com/office/drawing/2014/main" id="{68131D68-3DDD-4D14-9529-EF744F9D091D}"/>
              </a:ext>
            </a:extLst>
          </p:cNvPr>
          <p:cNvPicPr>
            <a:picLocks noGrp="1" noChangeAspect="1"/>
          </p:cNvPicPr>
          <p:nvPr>
            <p:ph idx="1"/>
          </p:nvPr>
        </p:nvPicPr>
        <p:blipFill>
          <a:blip r:embed="rId2"/>
          <a:stretch>
            <a:fillRect/>
          </a:stretch>
        </p:blipFill>
        <p:spPr>
          <a:xfrm>
            <a:off x="463170" y="1690688"/>
            <a:ext cx="10795239" cy="3468870"/>
          </a:xfrm>
        </p:spPr>
      </p:pic>
      <p:sp>
        <p:nvSpPr>
          <p:cNvPr id="3" name="TextBox 2">
            <a:extLst>
              <a:ext uri="{FF2B5EF4-FFF2-40B4-BE49-F238E27FC236}">
                <a16:creationId xmlns:a16="http://schemas.microsoft.com/office/drawing/2014/main" id="{DC41C7A5-C548-40D0-A455-E8511D15ECCD}"/>
              </a:ext>
            </a:extLst>
          </p:cNvPr>
          <p:cNvSpPr txBox="1"/>
          <p:nvPr/>
        </p:nvSpPr>
        <p:spPr>
          <a:xfrm>
            <a:off x="8577944" y="6550223"/>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12511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AD4CF7-9EAC-4785-863D-618E7D5156C7}"/>
              </a:ext>
            </a:extLst>
          </p:cNvPr>
          <p:cNvSpPr>
            <a:spLocks noGrp="1"/>
          </p:cNvSpPr>
          <p:nvPr>
            <p:ph idx="1"/>
          </p:nvPr>
        </p:nvSpPr>
        <p:spPr>
          <a:xfrm>
            <a:off x="838200" y="373224"/>
            <a:ext cx="10515600" cy="5803739"/>
          </a:xfrm>
        </p:spPr>
        <p:txBody>
          <a:bodyPr>
            <a:normAutofit fontScale="32500" lnSpcReduction="20000"/>
          </a:bodyPr>
          <a:lstStyle/>
          <a:p>
            <a:pPr marL="0" indent="0">
              <a:buNone/>
            </a:pPr>
            <a:r>
              <a:rPr lang="en-US" sz="7400" b="1" dirty="0"/>
              <a:t>Applications of Demultiplexer: </a:t>
            </a:r>
          </a:p>
          <a:p>
            <a:pPr marL="0" indent="0">
              <a:buNone/>
            </a:pPr>
            <a:endParaRPr lang="en-US" b="1" dirty="0"/>
          </a:p>
          <a:p>
            <a:pPr marL="0" indent="0" algn="just">
              <a:lnSpc>
                <a:spcPct val="120000"/>
              </a:lnSpc>
              <a:spcBef>
                <a:spcPts val="0"/>
              </a:spcBef>
              <a:buNone/>
            </a:pPr>
            <a:r>
              <a:rPr lang="en-US" sz="4900" dirty="0">
                <a:latin typeface="Times New Roman" panose="02020603050405020304" pitchFamily="18" charset="0"/>
                <a:cs typeface="Times New Roman" panose="02020603050405020304" pitchFamily="18" charset="0"/>
              </a:rPr>
              <a:t>1.Demultiplexer is used to connect a single source to multiple destinations. The main application area of demultiplexer is communication system where multiplexer are used. Most of the communication system are bidirectional i.e. they function in both ways (transmitting and receiving signals). Hence, for most of the applications, the multiplexer and demultiplexer work in sync. Demultiplexer are also used for reconstruction of parallel data and ALU circuits. </a:t>
            </a:r>
          </a:p>
          <a:p>
            <a:pPr marL="0" indent="0" algn="just">
              <a:lnSpc>
                <a:spcPct val="120000"/>
              </a:lnSpc>
              <a:spcBef>
                <a:spcPts val="0"/>
              </a:spcBef>
              <a:buNone/>
            </a:pPr>
            <a:endParaRPr lang="en-US" sz="4900" dirty="0">
              <a:latin typeface="Times New Roman" panose="02020603050405020304" pitchFamily="18" charset="0"/>
              <a:cs typeface="Times New Roman" panose="02020603050405020304" pitchFamily="18" charset="0"/>
            </a:endParaRPr>
          </a:p>
          <a:p>
            <a:pPr marL="0" indent="0" algn="just">
              <a:lnSpc>
                <a:spcPct val="120000"/>
              </a:lnSpc>
              <a:spcBef>
                <a:spcPts val="0"/>
              </a:spcBef>
              <a:buNone/>
            </a:pPr>
            <a:r>
              <a:rPr lang="en-US" sz="4900" dirty="0">
                <a:latin typeface="Times New Roman" panose="02020603050405020304" pitchFamily="18" charset="0"/>
                <a:cs typeface="Times New Roman" panose="02020603050405020304" pitchFamily="18" charset="0"/>
              </a:rPr>
              <a:t>2. Communication System - Communication system use multiplexer to carry multiple data like audio, video and other form of data using a single line for transmission. This process make the transmission easier. The demultiplexer receive the output signals of the multiplexer and converts them back to the original form of the data at the receiving end. The multiplexer and demultiplexer work together to carry out the process of transmission and reception of data in communication system. </a:t>
            </a:r>
          </a:p>
          <a:p>
            <a:pPr marL="0" indent="0" algn="just">
              <a:lnSpc>
                <a:spcPct val="120000"/>
              </a:lnSpc>
              <a:spcBef>
                <a:spcPts val="0"/>
              </a:spcBef>
              <a:buNone/>
            </a:pPr>
            <a:endParaRPr lang="en-US" sz="4900" dirty="0">
              <a:latin typeface="Times New Roman" panose="02020603050405020304" pitchFamily="18" charset="0"/>
              <a:cs typeface="Times New Roman" panose="02020603050405020304" pitchFamily="18" charset="0"/>
            </a:endParaRPr>
          </a:p>
          <a:p>
            <a:pPr marL="0" indent="0" algn="just">
              <a:lnSpc>
                <a:spcPct val="120000"/>
              </a:lnSpc>
              <a:spcBef>
                <a:spcPts val="0"/>
              </a:spcBef>
              <a:buNone/>
            </a:pPr>
            <a:r>
              <a:rPr lang="en-US" sz="4900" dirty="0">
                <a:latin typeface="Times New Roman" panose="02020603050405020304" pitchFamily="18" charset="0"/>
                <a:cs typeface="Times New Roman" panose="02020603050405020304" pitchFamily="18" charset="0"/>
              </a:rPr>
              <a:t>3. ALU (Arithmetic Logic Unit) – In an ALU circuit, the output of ALU can be stored in multiple registers or storage units with the help of demultiplexer. The output of ALU is fed as the data input to the demultiplexer. Each output of demultiplexer is connected to multiple register which can be stored in the registers. </a:t>
            </a:r>
          </a:p>
          <a:p>
            <a:pPr marL="0" indent="0" algn="just">
              <a:lnSpc>
                <a:spcPct val="120000"/>
              </a:lnSpc>
              <a:spcBef>
                <a:spcPts val="0"/>
              </a:spcBef>
              <a:buNone/>
            </a:pPr>
            <a:endParaRPr lang="en-US" sz="4900" dirty="0">
              <a:latin typeface="Times New Roman" panose="02020603050405020304" pitchFamily="18" charset="0"/>
              <a:cs typeface="Times New Roman" panose="02020603050405020304" pitchFamily="18" charset="0"/>
            </a:endParaRPr>
          </a:p>
          <a:p>
            <a:pPr marL="0" indent="0" algn="just">
              <a:lnSpc>
                <a:spcPct val="120000"/>
              </a:lnSpc>
              <a:spcBef>
                <a:spcPts val="0"/>
              </a:spcBef>
              <a:buNone/>
            </a:pPr>
            <a:r>
              <a:rPr lang="en-US" sz="4900" dirty="0">
                <a:latin typeface="Times New Roman" panose="02020603050405020304" pitchFamily="18" charset="0"/>
                <a:cs typeface="Times New Roman" panose="02020603050405020304" pitchFamily="18" charset="0"/>
              </a:rPr>
              <a:t>4. Serial to parallel converter - A serial to parallel converter is used for reconstructing parallel data from incoming serial data stream. </a:t>
            </a:r>
            <a:endParaRPr lang="en-IN" sz="4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959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35B4-AF14-403B-9FAB-959DE5FFD60A}"/>
              </a:ext>
            </a:extLst>
          </p:cNvPr>
          <p:cNvSpPr>
            <a:spLocks noGrp="1"/>
          </p:cNvSpPr>
          <p:nvPr>
            <p:ph type="title"/>
          </p:nvPr>
        </p:nvSpPr>
        <p:spPr>
          <a:xfrm>
            <a:off x="838200" y="365125"/>
            <a:ext cx="5450633" cy="493291"/>
          </a:xfrm>
        </p:spPr>
        <p:txBody>
          <a:bodyPr>
            <a:normAutofit/>
          </a:bodyPr>
          <a:lstStyle/>
          <a:p>
            <a:r>
              <a:rPr lang="en-US" sz="2800" b="1" dirty="0"/>
              <a:t>Block Diagram of 1:n Demultiplexer</a:t>
            </a:r>
            <a:endParaRPr lang="en-IN" sz="2800" b="1" dirty="0"/>
          </a:p>
        </p:txBody>
      </p:sp>
      <p:pic>
        <p:nvPicPr>
          <p:cNvPr id="5" name="Content Placeholder 4">
            <a:extLst>
              <a:ext uri="{FF2B5EF4-FFF2-40B4-BE49-F238E27FC236}">
                <a16:creationId xmlns:a16="http://schemas.microsoft.com/office/drawing/2014/main" id="{FA5A0227-100A-4669-93FB-28FCA0823E06}"/>
              </a:ext>
            </a:extLst>
          </p:cNvPr>
          <p:cNvPicPr>
            <a:picLocks noGrp="1" noChangeAspect="1"/>
          </p:cNvPicPr>
          <p:nvPr>
            <p:ph idx="1"/>
          </p:nvPr>
        </p:nvPicPr>
        <p:blipFill>
          <a:blip r:embed="rId2"/>
          <a:stretch>
            <a:fillRect/>
          </a:stretch>
        </p:blipFill>
        <p:spPr>
          <a:xfrm>
            <a:off x="1896259" y="1903445"/>
            <a:ext cx="7455910" cy="3685591"/>
          </a:xfrm>
        </p:spPr>
      </p:pic>
      <p:sp>
        <p:nvSpPr>
          <p:cNvPr id="3" name="TextBox 2">
            <a:extLst>
              <a:ext uri="{FF2B5EF4-FFF2-40B4-BE49-F238E27FC236}">
                <a16:creationId xmlns:a16="http://schemas.microsoft.com/office/drawing/2014/main" id="{5F6BBA59-91D0-4BD9-9EF8-292F7BD80830}"/>
              </a:ext>
            </a:extLst>
          </p:cNvPr>
          <p:cNvSpPr txBox="1"/>
          <p:nvPr/>
        </p:nvSpPr>
        <p:spPr>
          <a:xfrm>
            <a:off x="8577944" y="6480176"/>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2289216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56AD-58AD-428B-B975-DB65E3302FDD}"/>
              </a:ext>
            </a:extLst>
          </p:cNvPr>
          <p:cNvSpPr>
            <a:spLocks noGrp="1"/>
          </p:cNvSpPr>
          <p:nvPr>
            <p:ph type="title"/>
          </p:nvPr>
        </p:nvSpPr>
        <p:spPr>
          <a:xfrm>
            <a:off x="838200" y="365125"/>
            <a:ext cx="10515600" cy="483961"/>
          </a:xfrm>
        </p:spPr>
        <p:txBody>
          <a:bodyPr>
            <a:noAutofit/>
          </a:bodyPr>
          <a:lstStyle/>
          <a:p>
            <a:r>
              <a:rPr lang="en-IN" sz="3200" b="1" dirty="0"/>
              <a:t>1:4 demultiplexer using gates</a:t>
            </a:r>
          </a:p>
        </p:txBody>
      </p:sp>
      <p:pic>
        <p:nvPicPr>
          <p:cNvPr id="5" name="Content Placeholder 4">
            <a:extLst>
              <a:ext uri="{FF2B5EF4-FFF2-40B4-BE49-F238E27FC236}">
                <a16:creationId xmlns:a16="http://schemas.microsoft.com/office/drawing/2014/main" id="{32D76E83-468C-4203-A555-D413E6FC2720}"/>
              </a:ext>
            </a:extLst>
          </p:cNvPr>
          <p:cNvPicPr>
            <a:picLocks noGrp="1" noChangeAspect="1"/>
          </p:cNvPicPr>
          <p:nvPr>
            <p:ph idx="1"/>
          </p:nvPr>
        </p:nvPicPr>
        <p:blipFill>
          <a:blip r:embed="rId2"/>
          <a:stretch>
            <a:fillRect/>
          </a:stretch>
        </p:blipFill>
        <p:spPr>
          <a:xfrm>
            <a:off x="402566" y="1338145"/>
            <a:ext cx="5480638" cy="2590043"/>
          </a:xfrm>
        </p:spPr>
      </p:pic>
      <p:pic>
        <p:nvPicPr>
          <p:cNvPr id="7" name="Picture 6">
            <a:extLst>
              <a:ext uri="{FF2B5EF4-FFF2-40B4-BE49-F238E27FC236}">
                <a16:creationId xmlns:a16="http://schemas.microsoft.com/office/drawing/2014/main" id="{6E642F60-1284-4347-ABD7-F689B84D0DED}"/>
              </a:ext>
            </a:extLst>
          </p:cNvPr>
          <p:cNvPicPr>
            <a:picLocks noChangeAspect="1"/>
          </p:cNvPicPr>
          <p:nvPr/>
        </p:nvPicPr>
        <p:blipFill>
          <a:blip r:embed="rId3"/>
          <a:stretch>
            <a:fillRect/>
          </a:stretch>
        </p:blipFill>
        <p:spPr>
          <a:xfrm>
            <a:off x="6727371" y="3413744"/>
            <a:ext cx="5353170" cy="3431058"/>
          </a:xfrm>
          <a:prstGeom prst="rect">
            <a:avLst/>
          </a:prstGeom>
        </p:spPr>
      </p:pic>
    </p:spTree>
    <p:extLst>
      <p:ext uri="{BB962C8B-B14F-4D97-AF65-F5344CB8AC3E}">
        <p14:creationId xmlns:p14="http://schemas.microsoft.com/office/powerpoint/2010/main" val="2992281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1F64-79D0-4F46-A3EA-70CF488063EA}"/>
              </a:ext>
            </a:extLst>
          </p:cNvPr>
          <p:cNvSpPr>
            <a:spLocks noGrp="1"/>
          </p:cNvSpPr>
          <p:nvPr>
            <p:ph type="title"/>
          </p:nvPr>
        </p:nvSpPr>
        <p:spPr/>
        <p:txBody>
          <a:bodyPr/>
          <a:lstStyle/>
          <a:p>
            <a:r>
              <a:rPr lang="en-IN" dirty="0"/>
              <a:t>Demultiplexer ICs </a:t>
            </a:r>
          </a:p>
        </p:txBody>
      </p:sp>
      <p:pic>
        <p:nvPicPr>
          <p:cNvPr id="5" name="Content Placeholder 4">
            <a:extLst>
              <a:ext uri="{FF2B5EF4-FFF2-40B4-BE49-F238E27FC236}">
                <a16:creationId xmlns:a16="http://schemas.microsoft.com/office/drawing/2014/main" id="{237DF524-C653-434D-83FE-300966D526CF}"/>
              </a:ext>
            </a:extLst>
          </p:cNvPr>
          <p:cNvPicPr>
            <a:picLocks noGrp="1" noChangeAspect="1"/>
          </p:cNvPicPr>
          <p:nvPr>
            <p:ph idx="1"/>
          </p:nvPr>
        </p:nvPicPr>
        <p:blipFill>
          <a:blip r:embed="rId2"/>
          <a:stretch>
            <a:fillRect/>
          </a:stretch>
        </p:blipFill>
        <p:spPr>
          <a:xfrm>
            <a:off x="1001262" y="2139238"/>
            <a:ext cx="7686410" cy="2404770"/>
          </a:xfrm>
        </p:spPr>
      </p:pic>
    </p:spTree>
    <p:extLst>
      <p:ext uri="{BB962C8B-B14F-4D97-AF65-F5344CB8AC3E}">
        <p14:creationId xmlns:p14="http://schemas.microsoft.com/office/powerpoint/2010/main" val="2007237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D056F-D109-49A1-BCCA-4EAA05A47D1C}"/>
              </a:ext>
            </a:extLst>
          </p:cNvPr>
          <p:cNvSpPr>
            <a:spLocks noGrp="1"/>
          </p:cNvSpPr>
          <p:nvPr>
            <p:ph type="title"/>
          </p:nvPr>
        </p:nvSpPr>
        <p:spPr/>
        <p:txBody>
          <a:bodyPr/>
          <a:lstStyle/>
          <a:p>
            <a:r>
              <a:rPr lang="en-IN" dirty="0"/>
              <a:t>1:8 demultiplexer using 1:4 demultiplexer</a:t>
            </a:r>
          </a:p>
        </p:txBody>
      </p:sp>
      <p:pic>
        <p:nvPicPr>
          <p:cNvPr id="5" name="Content Placeholder 4">
            <a:extLst>
              <a:ext uri="{FF2B5EF4-FFF2-40B4-BE49-F238E27FC236}">
                <a16:creationId xmlns:a16="http://schemas.microsoft.com/office/drawing/2014/main" id="{8502F2BC-7ACE-4798-8113-DC04AEEBC230}"/>
              </a:ext>
            </a:extLst>
          </p:cNvPr>
          <p:cNvPicPr>
            <a:picLocks noGrp="1" noChangeAspect="1"/>
          </p:cNvPicPr>
          <p:nvPr>
            <p:ph idx="1"/>
          </p:nvPr>
        </p:nvPicPr>
        <p:blipFill>
          <a:blip r:embed="rId2"/>
          <a:stretch>
            <a:fillRect/>
          </a:stretch>
        </p:blipFill>
        <p:spPr>
          <a:xfrm>
            <a:off x="373225" y="1433738"/>
            <a:ext cx="5271795" cy="5412253"/>
          </a:xfrm>
        </p:spPr>
      </p:pic>
      <p:pic>
        <p:nvPicPr>
          <p:cNvPr id="4" name="Picture 3">
            <a:extLst>
              <a:ext uri="{FF2B5EF4-FFF2-40B4-BE49-F238E27FC236}">
                <a16:creationId xmlns:a16="http://schemas.microsoft.com/office/drawing/2014/main" id="{8DC759AE-8B73-45A4-848F-82EF7DFB9DDE}"/>
              </a:ext>
            </a:extLst>
          </p:cNvPr>
          <p:cNvPicPr>
            <a:picLocks noChangeAspect="1"/>
          </p:cNvPicPr>
          <p:nvPr/>
        </p:nvPicPr>
        <p:blipFill>
          <a:blip r:embed="rId3"/>
          <a:stretch>
            <a:fillRect/>
          </a:stretch>
        </p:blipFill>
        <p:spPr>
          <a:xfrm>
            <a:off x="6073384" y="1454518"/>
            <a:ext cx="6118616" cy="5370691"/>
          </a:xfrm>
          <a:prstGeom prst="rect">
            <a:avLst/>
          </a:prstGeom>
        </p:spPr>
      </p:pic>
    </p:spTree>
    <p:extLst>
      <p:ext uri="{BB962C8B-B14F-4D97-AF65-F5344CB8AC3E}">
        <p14:creationId xmlns:p14="http://schemas.microsoft.com/office/powerpoint/2010/main" val="2535592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B9DE-F98F-4A4F-946E-9C6DAE439884}"/>
              </a:ext>
            </a:extLst>
          </p:cNvPr>
          <p:cNvSpPr>
            <a:spLocks noGrp="1"/>
          </p:cNvSpPr>
          <p:nvPr>
            <p:ph type="title"/>
          </p:nvPr>
        </p:nvSpPr>
        <p:spPr/>
        <p:txBody>
          <a:bodyPr/>
          <a:lstStyle/>
          <a:p>
            <a:r>
              <a:rPr lang="en-IN" dirty="0"/>
              <a:t>Cascading of Demultiplexer</a:t>
            </a:r>
          </a:p>
        </p:txBody>
      </p:sp>
      <p:pic>
        <p:nvPicPr>
          <p:cNvPr id="5" name="Picture 4">
            <a:extLst>
              <a:ext uri="{FF2B5EF4-FFF2-40B4-BE49-F238E27FC236}">
                <a16:creationId xmlns:a16="http://schemas.microsoft.com/office/drawing/2014/main" id="{7B303808-B253-453D-99A2-F5FCB081C314}"/>
              </a:ext>
            </a:extLst>
          </p:cNvPr>
          <p:cNvPicPr>
            <a:picLocks noChangeAspect="1"/>
          </p:cNvPicPr>
          <p:nvPr/>
        </p:nvPicPr>
        <p:blipFill>
          <a:blip r:embed="rId2"/>
          <a:stretch>
            <a:fillRect/>
          </a:stretch>
        </p:blipFill>
        <p:spPr>
          <a:xfrm>
            <a:off x="1353766" y="2810153"/>
            <a:ext cx="10515600" cy="1833489"/>
          </a:xfrm>
          <a:prstGeom prst="rect">
            <a:avLst/>
          </a:prstGeom>
        </p:spPr>
      </p:pic>
      <p:sp>
        <p:nvSpPr>
          <p:cNvPr id="3" name="TextBox 2">
            <a:extLst>
              <a:ext uri="{FF2B5EF4-FFF2-40B4-BE49-F238E27FC236}">
                <a16:creationId xmlns:a16="http://schemas.microsoft.com/office/drawing/2014/main" id="{9A1F8315-B3AD-4167-B5ED-E664C0E2120C}"/>
              </a:ext>
            </a:extLst>
          </p:cNvPr>
          <p:cNvSpPr txBox="1"/>
          <p:nvPr/>
        </p:nvSpPr>
        <p:spPr>
          <a:xfrm>
            <a:off x="8577944" y="6480176"/>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632971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CE2D1C-0AEF-44F6-8A05-EFCDAC19D24B}"/>
              </a:ext>
            </a:extLst>
          </p:cNvPr>
          <p:cNvPicPr>
            <a:picLocks noGrp="1" noChangeAspect="1"/>
          </p:cNvPicPr>
          <p:nvPr>
            <p:ph idx="1"/>
          </p:nvPr>
        </p:nvPicPr>
        <p:blipFill>
          <a:blip r:embed="rId2"/>
          <a:stretch>
            <a:fillRect/>
          </a:stretch>
        </p:blipFill>
        <p:spPr>
          <a:xfrm>
            <a:off x="1632857" y="0"/>
            <a:ext cx="6545099" cy="6660601"/>
          </a:xfrm>
        </p:spPr>
      </p:pic>
      <p:sp>
        <p:nvSpPr>
          <p:cNvPr id="2" name="TextBox 1">
            <a:extLst>
              <a:ext uri="{FF2B5EF4-FFF2-40B4-BE49-F238E27FC236}">
                <a16:creationId xmlns:a16="http://schemas.microsoft.com/office/drawing/2014/main" id="{5149ED0F-D267-4D0F-A211-F4FE66FD504B}"/>
              </a:ext>
            </a:extLst>
          </p:cNvPr>
          <p:cNvSpPr txBox="1"/>
          <p:nvPr/>
        </p:nvSpPr>
        <p:spPr>
          <a:xfrm>
            <a:off x="8577944" y="6480176"/>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2609072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9EC507-ACFD-49E4-8F5A-E8586FD2B490}"/>
              </a:ext>
            </a:extLst>
          </p:cNvPr>
          <p:cNvSpPr>
            <a:spLocks noGrp="1"/>
          </p:cNvSpPr>
          <p:nvPr>
            <p:ph type="title"/>
          </p:nvPr>
        </p:nvSpPr>
        <p:spPr>
          <a:xfrm>
            <a:off x="429209" y="214603"/>
            <a:ext cx="10915261" cy="2550328"/>
          </a:xfrm>
        </p:spPr>
        <p:txBody>
          <a:bodyPr>
            <a:normAutofit fontScale="90000"/>
          </a:bodyPr>
          <a:lstStyle/>
          <a:p>
            <a:r>
              <a:rPr lang="en-US" sz="3600" b="1" i="0" u="none" strike="noStrike" baseline="0" dirty="0">
                <a:latin typeface="TimesTenLTStd-Roman"/>
              </a:rPr>
              <a:t>Two-to-one-line Multiplexer:</a:t>
            </a:r>
            <a:br>
              <a:rPr lang="en-US" sz="3600" b="1" i="0" u="none" strike="noStrike" baseline="0" dirty="0">
                <a:latin typeface="TimesTenLTStd-Roman"/>
              </a:rPr>
            </a:br>
            <a:br>
              <a:rPr lang="en-US" sz="1800" b="0" i="0" u="none" strike="noStrike" baseline="0" dirty="0">
                <a:latin typeface="TimesTenLTStd-Roman"/>
              </a:rPr>
            </a:br>
            <a:r>
              <a:rPr lang="en-US" sz="2000" b="0" i="0" u="none" strike="noStrike" baseline="0" dirty="0">
                <a:latin typeface="TimesTenLTStd-Roman"/>
              </a:rPr>
              <a:t>A two-to-one-line multiplexer connects one of two 1-bit sources to a common destination, as shown in Fig. 4.24 . The circuit has two data input lines, one output line, and one selection line </a:t>
            </a:r>
            <a:r>
              <a:rPr lang="en-US" sz="2000" b="0" i="1" u="none" strike="noStrike" baseline="0" dirty="0">
                <a:latin typeface="TimesTenLTStd-Italic"/>
              </a:rPr>
              <a:t>S </a:t>
            </a:r>
            <a:r>
              <a:rPr lang="en-US" sz="2000" b="0" i="0" u="none" strike="noStrike" baseline="0" dirty="0">
                <a:latin typeface="TimesTenLTStd-Roman"/>
              </a:rPr>
              <a:t>. </a:t>
            </a:r>
            <a:br>
              <a:rPr lang="en-US" sz="2000" b="0" i="0" u="none" strike="noStrike" baseline="0" dirty="0">
                <a:latin typeface="TimesTenLTStd-Roman"/>
              </a:rPr>
            </a:br>
            <a:br>
              <a:rPr lang="en-US" sz="2000" b="0" i="0" u="none" strike="noStrike" baseline="0" dirty="0">
                <a:latin typeface="TimesTenLTStd-Roman"/>
              </a:rPr>
            </a:br>
            <a:r>
              <a:rPr lang="en-US" sz="2000" b="0" i="0" u="none" strike="noStrike" baseline="0" dirty="0">
                <a:latin typeface="TimesTenLTStd-Roman"/>
              </a:rPr>
              <a:t>When </a:t>
            </a:r>
            <a:r>
              <a:rPr lang="en-US" sz="2000" b="0" i="1" u="none" strike="noStrike" baseline="0" dirty="0">
                <a:latin typeface="TimesTenLTStd-Italic"/>
              </a:rPr>
              <a:t>S </a:t>
            </a:r>
            <a:r>
              <a:rPr lang="en-US" sz="2000" b="0" i="0" u="none" strike="noStrike" baseline="0" dirty="0">
                <a:latin typeface="PearsonMATH08"/>
              </a:rPr>
              <a:t>= </a:t>
            </a:r>
            <a:r>
              <a:rPr lang="en-US" sz="2000" b="0" i="0" u="none" strike="noStrike" baseline="0" dirty="0">
                <a:latin typeface="TimesTenLTStd-Roman"/>
              </a:rPr>
              <a:t>0, the upper AND gate is enabled and </a:t>
            </a:r>
            <a:r>
              <a:rPr lang="en-US" sz="2000" b="0" i="1" u="none" strike="noStrike" baseline="0" dirty="0">
                <a:latin typeface="TimesTenLTStd-Italic"/>
              </a:rPr>
              <a:t>I</a:t>
            </a:r>
            <a:r>
              <a:rPr lang="en-US" sz="2000" b="0" i="0" u="none" strike="noStrike" baseline="0" dirty="0">
                <a:latin typeface="TimesTenLTStd-Roman"/>
              </a:rPr>
              <a:t>0 has a path to the output. When </a:t>
            </a:r>
            <a:r>
              <a:rPr lang="en-US" sz="2000" b="0" i="1" u="none" strike="noStrike" baseline="0" dirty="0">
                <a:latin typeface="TimesTenLTStd-Italic"/>
              </a:rPr>
              <a:t>S </a:t>
            </a:r>
            <a:r>
              <a:rPr lang="en-US" sz="2000" b="0" i="0" u="none" strike="noStrike" baseline="0" dirty="0">
                <a:latin typeface="PearsonMATH08"/>
              </a:rPr>
              <a:t>= </a:t>
            </a:r>
            <a:r>
              <a:rPr lang="en-US" sz="2000" b="0" i="0" u="none" strike="noStrike" baseline="0" dirty="0">
                <a:latin typeface="TimesTenLTStd-Roman"/>
              </a:rPr>
              <a:t>1, the lower AND gate is enabled and </a:t>
            </a:r>
            <a:r>
              <a:rPr lang="en-US" sz="2000" b="0" i="1" u="none" strike="noStrike" baseline="0" dirty="0">
                <a:latin typeface="TimesTenLTStd-Italic"/>
              </a:rPr>
              <a:t>I</a:t>
            </a:r>
            <a:r>
              <a:rPr lang="en-US" sz="2000" b="0" i="0" u="none" strike="noStrike" baseline="0" dirty="0">
                <a:latin typeface="TimesTenLTStd-Roman"/>
              </a:rPr>
              <a:t>1 has a path to the output.</a:t>
            </a:r>
            <a:br>
              <a:rPr lang="en-US" sz="2000" b="0" i="0" u="none" strike="noStrike" baseline="0" dirty="0">
                <a:latin typeface="TimesTenLTStd-Roman"/>
              </a:rPr>
            </a:br>
            <a:br>
              <a:rPr lang="en-US" sz="2000" b="0" i="0" u="none" strike="noStrike" baseline="0" dirty="0">
                <a:latin typeface="TimesTenLTStd-Roman"/>
              </a:rPr>
            </a:br>
            <a:r>
              <a:rPr lang="en-US" sz="2000" b="0" i="0" u="none" strike="noStrike" baseline="0" dirty="0">
                <a:latin typeface="TimesTenLTStd-Roman"/>
              </a:rPr>
              <a:t>The multiplexer acts like an electronic switch that selects one of two sources. The block diagram of a multiplexer is as shown in Fig. 4.24(b) . The multiplexer is often labeled “MUX” in block diagrams.</a:t>
            </a:r>
            <a:endParaRPr lang="en-IN" dirty="0"/>
          </a:p>
        </p:txBody>
      </p:sp>
      <p:pic>
        <p:nvPicPr>
          <p:cNvPr id="7" name="Content Placeholder 6">
            <a:extLst>
              <a:ext uri="{FF2B5EF4-FFF2-40B4-BE49-F238E27FC236}">
                <a16:creationId xmlns:a16="http://schemas.microsoft.com/office/drawing/2014/main" id="{433DA84B-101A-4BA1-8DEE-32CE99761B07}"/>
              </a:ext>
            </a:extLst>
          </p:cNvPr>
          <p:cNvPicPr>
            <a:picLocks noGrp="1" noChangeAspect="1"/>
          </p:cNvPicPr>
          <p:nvPr>
            <p:ph idx="1"/>
          </p:nvPr>
        </p:nvPicPr>
        <p:blipFill>
          <a:blip r:embed="rId2"/>
          <a:stretch>
            <a:fillRect/>
          </a:stretch>
        </p:blipFill>
        <p:spPr>
          <a:xfrm>
            <a:off x="2323322" y="3715573"/>
            <a:ext cx="6632621" cy="2629892"/>
          </a:xfrm>
          <a:prstGeom prst="rect">
            <a:avLst/>
          </a:prstGeom>
        </p:spPr>
      </p:pic>
      <p:sp>
        <p:nvSpPr>
          <p:cNvPr id="10" name="TextBox 9">
            <a:extLst>
              <a:ext uri="{FF2B5EF4-FFF2-40B4-BE49-F238E27FC236}">
                <a16:creationId xmlns:a16="http://schemas.microsoft.com/office/drawing/2014/main" id="{935D13C1-62F9-4E9D-B459-77D0556BF21E}"/>
              </a:ext>
            </a:extLst>
          </p:cNvPr>
          <p:cNvSpPr txBox="1"/>
          <p:nvPr/>
        </p:nvSpPr>
        <p:spPr>
          <a:xfrm>
            <a:off x="7453603" y="6516439"/>
            <a:ext cx="4629539" cy="253916"/>
          </a:xfrm>
          <a:prstGeom prst="rect">
            <a:avLst/>
          </a:prstGeom>
          <a:noFill/>
        </p:spPr>
        <p:txBody>
          <a:bodyPr wrap="square">
            <a:spAutoFit/>
          </a:bodyPr>
          <a:lstStyle/>
          <a:p>
            <a:pPr>
              <a:defRPr/>
            </a:pPr>
            <a:r>
              <a:rPr lang="en-US" sz="1050" dirty="0">
                <a:latin typeface="Roboto"/>
              </a:rPr>
              <a:t>Reference: Digital Design, 5th edition by Morris Mano and Michael </a:t>
            </a:r>
            <a:r>
              <a:rPr lang="en-US" sz="1050" dirty="0" err="1">
                <a:latin typeface="Roboto"/>
              </a:rPr>
              <a:t>Ciletti</a:t>
            </a:r>
            <a:endParaRPr lang="en-IN" sz="1050" dirty="0"/>
          </a:p>
        </p:txBody>
      </p:sp>
    </p:spTree>
    <p:extLst>
      <p:ext uri="{BB962C8B-B14F-4D97-AF65-F5344CB8AC3E}">
        <p14:creationId xmlns:p14="http://schemas.microsoft.com/office/powerpoint/2010/main" val="3584826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0337-F7F7-4003-AF9F-2A95023A9577}"/>
              </a:ext>
            </a:extLst>
          </p:cNvPr>
          <p:cNvSpPr>
            <a:spLocks noGrp="1"/>
          </p:cNvSpPr>
          <p:nvPr>
            <p:ph type="title"/>
          </p:nvPr>
        </p:nvSpPr>
        <p:spPr>
          <a:xfrm>
            <a:off x="838200" y="141190"/>
            <a:ext cx="10515600" cy="427977"/>
          </a:xfrm>
        </p:spPr>
        <p:txBody>
          <a:bodyPr>
            <a:noAutofit/>
          </a:bodyPr>
          <a:lstStyle/>
          <a:p>
            <a:r>
              <a:rPr lang="en-IN" sz="3200" b="1" dirty="0"/>
              <a:t>1:16 demultiplexer using 1:4 demultiplexer</a:t>
            </a:r>
          </a:p>
        </p:txBody>
      </p:sp>
      <p:pic>
        <p:nvPicPr>
          <p:cNvPr id="5" name="Content Placeholder 4">
            <a:extLst>
              <a:ext uri="{FF2B5EF4-FFF2-40B4-BE49-F238E27FC236}">
                <a16:creationId xmlns:a16="http://schemas.microsoft.com/office/drawing/2014/main" id="{3D22BB03-DF8B-4FC7-9C75-065EA0821DAB}"/>
              </a:ext>
            </a:extLst>
          </p:cNvPr>
          <p:cNvPicPr>
            <a:picLocks noGrp="1" noChangeAspect="1"/>
          </p:cNvPicPr>
          <p:nvPr>
            <p:ph idx="1"/>
          </p:nvPr>
        </p:nvPicPr>
        <p:blipFill>
          <a:blip r:embed="rId2"/>
          <a:stretch>
            <a:fillRect/>
          </a:stretch>
        </p:blipFill>
        <p:spPr>
          <a:xfrm>
            <a:off x="2892490" y="738350"/>
            <a:ext cx="6271905" cy="5950491"/>
          </a:xfrm>
        </p:spPr>
      </p:pic>
      <p:sp>
        <p:nvSpPr>
          <p:cNvPr id="3" name="TextBox 2">
            <a:extLst>
              <a:ext uri="{FF2B5EF4-FFF2-40B4-BE49-F238E27FC236}">
                <a16:creationId xmlns:a16="http://schemas.microsoft.com/office/drawing/2014/main" id="{DB30C41A-828B-41BD-9128-522D4DA40369}"/>
              </a:ext>
            </a:extLst>
          </p:cNvPr>
          <p:cNvSpPr txBox="1"/>
          <p:nvPr/>
        </p:nvSpPr>
        <p:spPr>
          <a:xfrm>
            <a:off x="8577944" y="6480176"/>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1333089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EF2401-45C6-48AA-8780-C4937CD7D9ED}"/>
              </a:ext>
            </a:extLst>
          </p:cNvPr>
          <p:cNvPicPr>
            <a:picLocks noChangeAspect="1"/>
          </p:cNvPicPr>
          <p:nvPr/>
        </p:nvPicPr>
        <p:blipFill>
          <a:blip r:embed="rId2"/>
          <a:stretch>
            <a:fillRect/>
          </a:stretch>
        </p:blipFill>
        <p:spPr>
          <a:xfrm>
            <a:off x="1730612" y="440274"/>
            <a:ext cx="7430029" cy="1481832"/>
          </a:xfrm>
          <a:prstGeom prst="rect">
            <a:avLst/>
          </a:prstGeom>
        </p:spPr>
      </p:pic>
      <p:pic>
        <p:nvPicPr>
          <p:cNvPr id="6" name="Content Placeholder 4">
            <a:extLst>
              <a:ext uri="{FF2B5EF4-FFF2-40B4-BE49-F238E27FC236}">
                <a16:creationId xmlns:a16="http://schemas.microsoft.com/office/drawing/2014/main" id="{DEA3F3F7-7BE0-439F-B54E-B7F7C359FE85}"/>
              </a:ext>
            </a:extLst>
          </p:cNvPr>
          <p:cNvPicPr>
            <a:picLocks noChangeAspect="1"/>
          </p:cNvPicPr>
          <p:nvPr/>
        </p:nvPicPr>
        <p:blipFill>
          <a:blip r:embed="rId3"/>
          <a:stretch>
            <a:fillRect/>
          </a:stretch>
        </p:blipFill>
        <p:spPr>
          <a:xfrm>
            <a:off x="66367" y="2569482"/>
            <a:ext cx="6851436" cy="3848244"/>
          </a:xfrm>
          <a:prstGeom prst="rect">
            <a:avLst/>
          </a:prstGeom>
        </p:spPr>
      </p:pic>
      <p:sp>
        <p:nvSpPr>
          <p:cNvPr id="8" name="TextBox 7">
            <a:extLst>
              <a:ext uri="{FF2B5EF4-FFF2-40B4-BE49-F238E27FC236}">
                <a16:creationId xmlns:a16="http://schemas.microsoft.com/office/drawing/2014/main" id="{CCCE9B3D-8C2C-49EF-8A50-E7DBEEBA506F}"/>
              </a:ext>
            </a:extLst>
          </p:cNvPr>
          <p:cNvSpPr txBox="1"/>
          <p:nvPr/>
        </p:nvSpPr>
        <p:spPr>
          <a:xfrm>
            <a:off x="8136294" y="2481943"/>
            <a:ext cx="2341984" cy="461665"/>
          </a:xfrm>
          <a:prstGeom prst="rect">
            <a:avLst/>
          </a:prstGeom>
          <a:noFill/>
        </p:spPr>
        <p:txBody>
          <a:bodyPr wrap="square" rtlCol="0">
            <a:spAutoFit/>
          </a:bodyPr>
          <a:lstStyle/>
          <a:p>
            <a:r>
              <a:rPr lang="en-IN" sz="2400" dirty="0"/>
              <a:t>Using OR gate</a:t>
            </a:r>
          </a:p>
        </p:txBody>
      </p:sp>
      <p:sp>
        <p:nvSpPr>
          <p:cNvPr id="2" name="TextBox 1">
            <a:extLst>
              <a:ext uri="{FF2B5EF4-FFF2-40B4-BE49-F238E27FC236}">
                <a16:creationId xmlns:a16="http://schemas.microsoft.com/office/drawing/2014/main" id="{EA82209A-C5CA-49EB-B95D-66D118C95C1C}"/>
              </a:ext>
            </a:extLst>
          </p:cNvPr>
          <p:cNvSpPr txBox="1"/>
          <p:nvPr/>
        </p:nvSpPr>
        <p:spPr>
          <a:xfrm>
            <a:off x="8577944" y="6480176"/>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106470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3541095-E23B-4BD5-AFF4-6ADC81D9D558}"/>
              </a:ext>
            </a:extLst>
          </p:cNvPr>
          <p:cNvPicPr>
            <a:picLocks noGrp="1" noChangeAspect="1"/>
          </p:cNvPicPr>
          <p:nvPr>
            <p:ph idx="1"/>
          </p:nvPr>
        </p:nvPicPr>
        <p:blipFill>
          <a:blip r:embed="rId2"/>
          <a:stretch>
            <a:fillRect/>
          </a:stretch>
        </p:blipFill>
        <p:spPr>
          <a:xfrm>
            <a:off x="822546" y="2472613"/>
            <a:ext cx="6849557" cy="4385387"/>
          </a:xfrm>
          <a:prstGeom prst="rect">
            <a:avLst/>
          </a:prstGeom>
        </p:spPr>
      </p:pic>
      <p:pic>
        <p:nvPicPr>
          <p:cNvPr id="13" name="Picture 12">
            <a:extLst>
              <a:ext uri="{FF2B5EF4-FFF2-40B4-BE49-F238E27FC236}">
                <a16:creationId xmlns:a16="http://schemas.microsoft.com/office/drawing/2014/main" id="{094DA4BC-179E-45FF-91A1-70BD9AB6E794}"/>
              </a:ext>
            </a:extLst>
          </p:cNvPr>
          <p:cNvPicPr>
            <a:picLocks noChangeAspect="1"/>
          </p:cNvPicPr>
          <p:nvPr/>
        </p:nvPicPr>
        <p:blipFill>
          <a:blip r:embed="rId3"/>
          <a:stretch>
            <a:fillRect/>
          </a:stretch>
        </p:blipFill>
        <p:spPr>
          <a:xfrm>
            <a:off x="532309" y="384290"/>
            <a:ext cx="7430029" cy="1481832"/>
          </a:xfrm>
          <a:prstGeom prst="rect">
            <a:avLst/>
          </a:prstGeom>
        </p:spPr>
      </p:pic>
      <p:sp>
        <p:nvSpPr>
          <p:cNvPr id="14" name="TextBox 13">
            <a:extLst>
              <a:ext uri="{FF2B5EF4-FFF2-40B4-BE49-F238E27FC236}">
                <a16:creationId xmlns:a16="http://schemas.microsoft.com/office/drawing/2014/main" id="{D05299B6-BC8A-4DF5-9E7B-BC3B3F6DD312}"/>
              </a:ext>
            </a:extLst>
          </p:cNvPr>
          <p:cNvSpPr txBox="1"/>
          <p:nvPr/>
        </p:nvSpPr>
        <p:spPr>
          <a:xfrm>
            <a:off x="8369559" y="2239347"/>
            <a:ext cx="2286000" cy="369332"/>
          </a:xfrm>
          <a:prstGeom prst="rect">
            <a:avLst/>
          </a:prstGeom>
          <a:noFill/>
        </p:spPr>
        <p:txBody>
          <a:bodyPr wrap="square" rtlCol="0">
            <a:spAutoFit/>
          </a:bodyPr>
          <a:lstStyle/>
          <a:p>
            <a:r>
              <a:rPr lang="en-IN" dirty="0"/>
              <a:t>Using NAND Gate</a:t>
            </a:r>
          </a:p>
        </p:txBody>
      </p:sp>
      <p:sp>
        <p:nvSpPr>
          <p:cNvPr id="2" name="TextBox 1">
            <a:extLst>
              <a:ext uri="{FF2B5EF4-FFF2-40B4-BE49-F238E27FC236}">
                <a16:creationId xmlns:a16="http://schemas.microsoft.com/office/drawing/2014/main" id="{BB56C81F-DD9D-4E84-BA29-2F99297296EF}"/>
              </a:ext>
            </a:extLst>
          </p:cNvPr>
          <p:cNvSpPr txBox="1"/>
          <p:nvPr/>
        </p:nvSpPr>
        <p:spPr>
          <a:xfrm>
            <a:off x="8577944" y="6480176"/>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3835990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F902-5B36-4C6D-9246-B51374E6F65B}"/>
              </a:ext>
            </a:extLst>
          </p:cNvPr>
          <p:cNvSpPr>
            <a:spLocks noGrp="1"/>
          </p:cNvSpPr>
          <p:nvPr>
            <p:ph type="title"/>
          </p:nvPr>
        </p:nvSpPr>
        <p:spPr/>
        <p:txBody>
          <a:bodyPr/>
          <a:lstStyle/>
          <a:p>
            <a:r>
              <a:rPr lang="en-US" dirty="0"/>
              <a:t>4:1 Multiplexer using Gates</a:t>
            </a:r>
            <a:endParaRPr lang="en-IN" dirty="0"/>
          </a:p>
        </p:txBody>
      </p:sp>
      <p:pic>
        <p:nvPicPr>
          <p:cNvPr id="7" name="Content Placeholder 6">
            <a:extLst>
              <a:ext uri="{FF2B5EF4-FFF2-40B4-BE49-F238E27FC236}">
                <a16:creationId xmlns:a16="http://schemas.microsoft.com/office/drawing/2014/main" id="{2BEF91C9-AD6E-434C-BE06-82A4519963DF}"/>
              </a:ext>
            </a:extLst>
          </p:cNvPr>
          <p:cNvPicPr>
            <a:picLocks noGrp="1" noChangeAspect="1"/>
          </p:cNvPicPr>
          <p:nvPr>
            <p:ph idx="1"/>
          </p:nvPr>
        </p:nvPicPr>
        <p:blipFill>
          <a:blip r:embed="rId2"/>
          <a:stretch>
            <a:fillRect/>
          </a:stretch>
        </p:blipFill>
        <p:spPr>
          <a:xfrm>
            <a:off x="8610004" y="1800807"/>
            <a:ext cx="1534021" cy="1791479"/>
          </a:xfrm>
        </p:spPr>
      </p:pic>
      <p:pic>
        <p:nvPicPr>
          <p:cNvPr id="5" name="Picture 4">
            <a:extLst>
              <a:ext uri="{FF2B5EF4-FFF2-40B4-BE49-F238E27FC236}">
                <a16:creationId xmlns:a16="http://schemas.microsoft.com/office/drawing/2014/main" id="{9E21AECC-6789-42AB-BAA0-9F5A69CC5D66}"/>
              </a:ext>
            </a:extLst>
          </p:cNvPr>
          <p:cNvPicPr>
            <a:picLocks noChangeAspect="1"/>
          </p:cNvPicPr>
          <p:nvPr/>
        </p:nvPicPr>
        <p:blipFill>
          <a:blip r:embed="rId3"/>
          <a:stretch>
            <a:fillRect/>
          </a:stretch>
        </p:blipFill>
        <p:spPr>
          <a:xfrm>
            <a:off x="3838372" y="1980402"/>
            <a:ext cx="3787468" cy="4054191"/>
          </a:xfrm>
          <a:prstGeom prst="rect">
            <a:avLst/>
          </a:prstGeom>
        </p:spPr>
      </p:pic>
      <p:pic>
        <p:nvPicPr>
          <p:cNvPr id="4" name="Picture 3">
            <a:extLst>
              <a:ext uri="{FF2B5EF4-FFF2-40B4-BE49-F238E27FC236}">
                <a16:creationId xmlns:a16="http://schemas.microsoft.com/office/drawing/2014/main" id="{45F69051-3129-444D-8422-52B8C931DB78}"/>
              </a:ext>
            </a:extLst>
          </p:cNvPr>
          <p:cNvPicPr>
            <a:picLocks noChangeAspect="1"/>
          </p:cNvPicPr>
          <p:nvPr/>
        </p:nvPicPr>
        <p:blipFill>
          <a:blip r:embed="rId4"/>
          <a:stretch>
            <a:fillRect/>
          </a:stretch>
        </p:blipFill>
        <p:spPr>
          <a:xfrm>
            <a:off x="6953644" y="4095523"/>
            <a:ext cx="4808846" cy="1074603"/>
          </a:xfrm>
          <a:prstGeom prst="rect">
            <a:avLst/>
          </a:prstGeom>
        </p:spPr>
      </p:pic>
      <p:sp>
        <p:nvSpPr>
          <p:cNvPr id="6" name="TextBox 5">
            <a:extLst>
              <a:ext uri="{FF2B5EF4-FFF2-40B4-BE49-F238E27FC236}">
                <a16:creationId xmlns:a16="http://schemas.microsoft.com/office/drawing/2014/main" id="{24983478-44D1-440F-906C-6B33C338CE67}"/>
              </a:ext>
            </a:extLst>
          </p:cNvPr>
          <p:cNvSpPr txBox="1"/>
          <p:nvPr/>
        </p:nvSpPr>
        <p:spPr>
          <a:xfrm>
            <a:off x="8336997" y="6492875"/>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4133407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790D-1315-46D9-90CF-2B74637CBA80}"/>
              </a:ext>
            </a:extLst>
          </p:cNvPr>
          <p:cNvSpPr>
            <a:spLocks noGrp="1"/>
          </p:cNvSpPr>
          <p:nvPr>
            <p:ph type="title"/>
          </p:nvPr>
        </p:nvSpPr>
        <p:spPr>
          <a:xfrm>
            <a:off x="1726163" y="374457"/>
            <a:ext cx="7445830" cy="661242"/>
          </a:xfrm>
        </p:spPr>
        <p:txBody>
          <a:bodyPr>
            <a:normAutofit fontScale="90000"/>
          </a:bodyPr>
          <a:lstStyle/>
          <a:p>
            <a:r>
              <a:rPr lang="en-US" sz="3200" b="1" dirty="0"/>
              <a:t>The 4:1, 8:1 and 16:1 are available in following ICs</a:t>
            </a:r>
            <a:endParaRPr lang="en-IN" sz="3200" b="1" dirty="0"/>
          </a:p>
        </p:txBody>
      </p:sp>
      <p:pic>
        <p:nvPicPr>
          <p:cNvPr id="5" name="Content Placeholder 4">
            <a:extLst>
              <a:ext uri="{FF2B5EF4-FFF2-40B4-BE49-F238E27FC236}">
                <a16:creationId xmlns:a16="http://schemas.microsoft.com/office/drawing/2014/main" id="{BFF36AF5-0C61-4797-A8FF-4159FEB4410B}"/>
              </a:ext>
            </a:extLst>
          </p:cNvPr>
          <p:cNvPicPr>
            <a:picLocks noGrp="1" noChangeAspect="1"/>
          </p:cNvPicPr>
          <p:nvPr>
            <p:ph idx="1"/>
          </p:nvPr>
        </p:nvPicPr>
        <p:blipFill>
          <a:blip r:embed="rId2"/>
          <a:stretch>
            <a:fillRect/>
          </a:stretch>
        </p:blipFill>
        <p:spPr>
          <a:xfrm>
            <a:off x="1797779" y="1035699"/>
            <a:ext cx="8017943" cy="3237722"/>
          </a:xfrm>
        </p:spPr>
      </p:pic>
      <p:pic>
        <p:nvPicPr>
          <p:cNvPr id="7" name="Picture 6">
            <a:extLst>
              <a:ext uri="{FF2B5EF4-FFF2-40B4-BE49-F238E27FC236}">
                <a16:creationId xmlns:a16="http://schemas.microsoft.com/office/drawing/2014/main" id="{BB25D013-FC01-48B9-B7FF-6D1DD3109B84}"/>
              </a:ext>
            </a:extLst>
          </p:cNvPr>
          <p:cNvPicPr>
            <a:picLocks noChangeAspect="1"/>
          </p:cNvPicPr>
          <p:nvPr/>
        </p:nvPicPr>
        <p:blipFill>
          <a:blip r:embed="rId3"/>
          <a:stretch>
            <a:fillRect/>
          </a:stretch>
        </p:blipFill>
        <p:spPr>
          <a:xfrm>
            <a:off x="959091" y="4599991"/>
            <a:ext cx="9929734" cy="1466034"/>
          </a:xfrm>
          <a:prstGeom prst="rect">
            <a:avLst/>
          </a:prstGeom>
        </p:spPr>
      </p:pic>
      <p:sp>
        <p:nvSpPr>
          <p:cNvPr id="9" name="TextBox 8">
            <a:extLst>
              <a:ext uri="{FF2B5EF4-FFF2-40B4-BE49-F238E27FC236}">
                <a16:creationId xmlns:a16="http://schemas.microsoft.com/office/drawing/2014/main" id="{A7EE7708-0B63-4458-B48D-4CB67C55E88A}"/>
              </a:ext>
            </a:extLst>
          </p:cNvPr>
          <p:cNvSpPr txBox="1"/>
          <p:nvPr/>
        </p:nvSpPr>
        <p:spPr>
          <a:xfrm>
            <a:off x="8336997" y="6492875"/>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3102237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A795-6148-43D1-9AC0-1A228C494A2E}"/>
              </a:ext>
            </a:extLst>
          </p:cNvPr>
          <p:cNvSpPr>
            <a:spLocks noGrp="1"/>
          </p:cNvSpPr>
          <p:nvPr>
            <p:ph type="title"/>
          </p:nvPr>
        </p:nvSpPr>
        <p:spPr/>
        <p:txBody>
          <a:bodyPr/>
          <a:lstStyle/>
          <a:p>
            <a:r>
              <a:rPr lang="en-IN" dirty="0"/>
              <a:t>74157 MUX IC </a:t>
            </a:r>
          </a:p>
        </p:txBody>
      </p:sp>
      <p:pic>
        <p:nvPicPr>
          <p:cNvPr id="5" name="Content Placeholder 4">
            <a:extLst>
              <a:ext uri="{FF2B5EF4-FFF2-40B4-BE49-F238E27FC236}">
                <a16:creationId xmlns:a16="http://schemas.microsoft.com/office/drawing/2014/main" id="{3DD176BD-992D-4420-BF63-442E98633C13}"/>
              </a:ext>
            </a:extLst>
          </p:cNvPr>
          <p:cNvPicPr>
            <a:picLocks noGrp="1" noChangeAspect="1"/>
          </p:cNvPicPr>
          <p:nvPr>
            <p:ph idx="1"/>
          </p:nvPr>
        </p:nvPicPr>
        <p:blipFill>
          <a:blip r:embed="rId2"/>
          <a:stretch>
            <a:fillRect/>
          </a:stretch>
        </p:blipFill>
        <p:spPr>
          <a:xfrm>
            <a:off x="1670179" y="1690688"/>
            <a:ext cx="6559215" cy="3746434"/>
          </a:xfrm>
        </p:spPr>
      </p:pic>
    </p:spTree>
    <p:extLst>
      <p:ext uri="{BB962C8B-B14F-4D97-AF65-F5344CB8AC3E}">
        <p14:creationId xmlns:p14="http://schemas.microsoft.com/office/powerpoint/2010/main" val="1073802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3AB85-F77A-4CAF-A28E-B574EE052F61}"/>
              </a:ext>
            </a:extLst>
          </p:cNvPr>
          <p:cNvSpPr>
            <a:spLocks noGrp="1"/>
          </p:cNvSpPr>
          <p:nvPr>
            <p:ph type="title"/>
          </p:nvPr>
        </p:nvSpPr>
        <p:spPr>
          <a:xfrm>
            <a:off x="1688842" y="197174"/>
            <a:ext cx="8108302" cy="1325563"/>
          </a:xfrm>
        </p:spPr>
        <p:txBody>
          <a:bodyPr>
            <a:normAutofit/>
          </a:bodyPr>
          <a:lstStyle/>
          <a:p>
            <a:pPr algn="ctr"/>
            <a:r>
              <a:rPr lang="en-US" sz="3600" b="1" dirty="0"/>
              <a:t>8:1 Multiplexer using two 4:1 MUX</a:t>
            </a:r>
            <a:br>
              <a:rPr lang="en-US" sz="3600" b="1" dirty="0"/>
            </a:br>
            <a:r>
              <a:rPr lang="en-US" sz="3600" b="1" dirty="0"/>
              <a:t>( Multiplexer Tree/Multiplexer Cascading)</a:t>
            </a:r>
            <a:endParaRPr lang="en-IN" sz="3600" b="1" dirty="0"/>
          </a:p>
        </p:txBody>
      </p:sp>
      <p:pic>
        <p:nvPicPr>
          <p:cNvPr id="5" name="Content Placeholder 4">
            <a:extLst>
              <a:ext uri="{FF2B5EF4-FFF2-40B4-BE49-F238E27FC236}">
                <a16:creationId xmlns:a16="http://schemas.microsoft.com/office/drawing/2014/main" id="{5E16B4CA-4C0F-4AB6-93C4-088D00D9548B}"/>
              </a:ext>
            </a:extLst>
          </p:cNvPr>
          <p:cNvPicPr>
            <a:picLocks noGrp="1" noChangeAspect="1"/>
          </p:cNvPicPr>
          <p:nvPr>
            <p:ph idx="1"/>
          </p:nvPr>
        </p:nvPicPr>
        <p:blipFill>
          <a:blip r:embed="rId2"/>
          <a:stretch>
            <a:fillRect/>
          </a:stretch>
        </p:blipFill>
        <p:spPr>
          <a:xfrm>
            <a:off x="2006082" y="1690688"/>
            <a:ext cx="6773765" cy="4382388"/>
          </a:xfrm>
        </p:spPr>
      </p:pic>
      <p:sp>
        <p:nvSpPr>
          <p:cNvPr id="7" name="TextBox 6">
            <a:extLst>
              <a:ext uri="{FF2B5EF4-FFF2-40B4-BE49-F238E27FC236}">
                <a16:creationId xmlns:a16="http://schemas.microsoft.com/office/drawing/2014/main" id="{2D4DFED0-5AE5-45AF-A35A-60C2958EBD3D}"/>
              </a:ext>
            </a:extLst>
          </p:cNvPr>
          <p:cNvSpPr txBox="1"/>
          <p:nvPr/>
        </p:nvSpPr>
        <p:spPr>
          <a:xfrm>
            <a:off x="8336997" y="6492875"/>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2309876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059E88-5F98-4D95-9615-6CEE034FE810}"/>
              </a:ext>
            </a:extLst>
          </p:cNvPr>
          <p:cNvPicPr>
            <a:picLocks noChangeAspect="1"/>
          </p:cNvPicPr>
          <p:nvPr/>
        </p:nvPicPr>
        <p:blipFill>
          <a:blip r:embed="rId2"/>
          <a:stretch>
            <a:fillRect/>
          </a:stretch>
        </p:blipFill>
        <p:spPr>
          <a:xfrm>
            <a:off x="1718989" y="1343608"/>
            <a:ext cx="9316117" cy="4002833"/>
          </a:xfrm>
          <a:prstGeom prst="rect">
            <a:avLst/>
          </a:prstGeom>
        </p:spPr>
      </p:pic>
      <p:sp>
        <p:nvSpPr>
          <p:cNvPr id="11" name="TextBox 10">
            <a:extLst>
              <a:ext uri="{FF2B5EF4-FFF2-40B4-BE49-F238E27FC236}">
                <a16:creationId xmlns:a16="http://schemas.microsoft.com/office/drawing/2014/main" id="{2B04C675-D2EC-46B4-B069-32823E7619CB}"/>
              </a:ext>
            </a:extLst>
          </p:cNvPr>
          <p:cNvSpPr txBox="1"/>
          <p:nvPr/>
        </p:nvSpPr>
        <p:spPr>
          <a:xfrm>
            <a:off x="8336997" y="6492875"/>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3846626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BBCD-B595-402B-8A6A-521E5FFB0EBE}"/>
              </a:ext>
            </a:extLst>
          </p:cNvPr>
          <p:cNvSpPr>
            <a:spLocks noGrp="1"/>
          </p:cNvSpPr>
          <p:nvPr>
            <p:ph type="title"/>
          </p:nvPr>
        </p:nvSpPr>
        <p:spPr/>
        <p:txBody>
          <a:bodyPr/>
          <a:lstStyle/>
          <a:p>
            <a:r>
              <a:rPr lang="en-US" dirty="0"/>
              <a:t>Multiplexer Cascading 8:1 multiplexer using 4:1 and 2:1 multiplexers</a:t>
            </a:r>
            <a:endParaRPr lang="en-IN" dirty="0"/>
          </a:p>
        </p:txBody>
      </p:sp>
      <p:pic>
        <p:nvPicPr>
          <p:cNvPr id="5" name="Content Placeholder 4">
            <a:extLst>
              <a:ext uri="{FF2B5EF4-FFF2-40B4-BE49-F238E27FC236}">
                <a16:creationId xmlns:a16="http://schemas.microsoft.com/office/drawing/2014/main" id="{27538632-6363-4BEB-AD44-C677E4D919AA}"/>
              </a:ext>
            </a:extLst>
          </p:cNvPr>
          <p:cNvPicPr>
            <a:picLocks noGrp="1" noChangeAspect="1"/>
          </p:cNvPicPr>
          <p:nvPr>
            <p:ph idx="1"/>
          </p:nvPr>
        </p:nvPicPr>
        <p:blipFill>
          <a:blip r:embed="rId2"/>
          <a:stretch>
            <a:fillRect/>
          </a:stretch>
        </p:blipFill>
        <p:spPr>
          <a:xfrm>
            <a:off x="2677886" y="2126611"/>
            <a:ext cx="6161551" cy="4210394"/>
          </a:xfrm>
        </p:spPr>
      </p:pic>
      <p:sp>
        <p:nvSpPr>
          <p:cNvPr id="7" name="TextBox 6">
            <a:extLst>
              <a:ext uri="{FF2B5EF4-FFF2-40B4-BE49-F238E27FC236}">
                <a16:creationId xmlns:a16="http://schemas.microsoft.com/office/drawing/2014/main" id="{B97E1F0E-282D-4727-AC2D-8A2B0600936F}"/>
              </a:ext>
            </a:extLst>
          </p:cNvPr>
          <p:cNvSpPr txBox="1"/>
          <p:nvPr/>
        </p:nvSpPr>
        <p:spPr>
          <a:xfrm>
            <a:off x="8336997" y="6492875"/>
            <a:ext cx="3614056" cy="307777"/>
          </a:xfrm>
          <a:prstGeom prst="rect">
            <a:avLst/>
          </a:prstGeom>
          <a:noFill/>
        </p:spPr>
        <p:txBody>
          <a:bodyPr wrap="square" rtlCol="0">
            <a:spAutoFit/>
          </a:bodyPr>
          <a:lstStyle/>
          <a:p>
            <a:r>
              <a:rPr lang="en-US" sz="1400" dirty="0"/>
              <a:t>Reference: Digital Electronics by G. K. </a:t>
            </a:r>
            <a:r>
              <a:rPr lang="en-US" sz="1400" dirty="0" err="1"/>
              <a:t>Kharate</a:t>
            </a:r>
            <a:endParaRPr lang="en-IN" sz="1400" dirty="0"/>
          </a:p>
        </p:txBody>
      </p:sp>
    </p:spTree>
    <p:extLst>
      <p:ext uri="{BB962C8B-B14F-4D97-AF65-F5344CB8AC3E}">
        <p14:creationId xmlns:p14="http://schemas.microsoft.com/office/powerpoint/2010/main" val="34258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1743</TotalTime>
  <Words>1031</Words>
  <Application>Microsoft Office PowerPoint</Application>
  <PresentationFormat>Widescreen</PresentationFormat>
  <Paragraphs>57</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Calibri Light</vt:lpstr>
      <vt:lpstr>Cambria Math</vt:lpstr>
      <vt:lpstr>PearsonMATH08</vt:lpstr>
      <vt:lpstr>Roboto</vt:lpstr>
      <vt:lpstr>Times New Roman</vt:lpstr>
      <vt:lpstr>TimesTenLTStd-Italic</vt:lpstr>
      <vt:lpstr>TimesTenLTStd-Roman</vt:lpstr>
      <vt:lpstr>Office Theme</vt:lpstr>
      <vt:lpstr>Combinational Logic</vt:lpstr>
      <vt:lpstr>PowerPoint Presentation</vt:lpstr>
      <vt:lpstr>Two-to-one-line Multiplexer:  A two-to-one-line multiplexer connects one of two 1-bit sources to a common destination, as shown in Fig. 4.24 . The circuit has two data input lines, one output line, and one selection line S .   When S = 0, the upper AND gate is enabled and I0 has a path to the output. When S = 1, the lower AND gate is enabled and I1 has a path to the output.  The multiplexer acts like an electronic switch that selects one of two sources. The block diagram of a multiplexer is as shown in Fig. 4.24(b) . The multiplexer is often labeled “MUX” in block diagrams.</vt:lpstr>
      <vt:lpstr>4:1 Multiplexer using Gates</vt:lpstr>
      <vt:lpstr>The 4:1, 8:1 and 16:1 are available in following ICs</vt:lpstr>
      <vt:lpstr>74157 MUX IC </vt:lpstr>
      <vt:lpstr>8:1 Multiplexer using two 4:1 MUX ( Multiplexer Tree/Multiplexer Cascading)</vt:lpstr>
      <vt:lpstr>PowerPoint Presentation</vt:lpstr>
      <vt:lpstr>Multiplexer Cascading 8:1 multiplexer using 4:1 and 2:1 multiplexers</vt:lpstr>
      <vt:lpstr>PowerPoint Presentation</vt:lpstr>
      <vt:lpstr>Multiplexer Applications:  1.Simplification of logic expression is not required.  2.It minimizes the IC count.  3. Logic design is simplifies.   Applications Ares of Multiplexer:   Multiplexer are used in various fields where multiple data need to be transmitted using a single line. Following are some of the applications of multiplexers –  1. Communication system – Communication system is a set of system that enable communication like transmission system, relay and tributary station, and communication network. The efficiency of communication system can be increased considerably using multiplexer. Multiplexer allow the process of transmitting different type of data such as audio, video at the same time using a single transmission line.   2. Telephone network – In telephone network, multiple audio signals are integrated on a single line for transmission with the help of multiplexers. In this way, multiple audio signals can be isolated and eventually, the desire audio signals reach the intended recipients.   3. Computer memory - Multiplexers are used to implement huge amount of memory into the computer, at the same time reduces the number of copper lines required to connect the memory to other parts of the computer circuit.   4. Transmission from the computer system of a satellite – Multiplexer can be used for the transmission of data signals from the computer system of a satellite or spacecraft to the ground system using the GPS (Global Positioning System) satellites.</vt:lpstr>
      <vt:lpstr>PowerPoint Presentation</vt:lpstr>
      <vt:lpstr>PowerPoint Presentation</vt:lpstr>
      <vt:lpstr>PowerPoint Presentation</vt:lpstr>
      <vt:lpstr>PowerPoint Presentation</vt:lpstr>
      <vt:lpstr>PowerPoint Presentation</vt:lpstr>
      <vt:lpstr>PowerPoint Presentation</vt:lpstr>
      <vt:lpstr>Implement Full Adder using 4:1 MUX</vt:lpstr>
      <vt:lpstr>PowerPoint Presentation</vt:lpstr>
      <vt:lpstr>PowerPoint Presentation</vt:lpstr>
      <vt:lpstr>Implement Full Subtractor using 4:1 MUX</vt:lpstr>
      <vt:lpstr>Demultiplexer:</vt:lpstr>
      <vt:lpstr>PowerPoint Presentation</vt:lpstr>
      <vt:lpstr>Block Diagram of 1:n Demultiplexer</vt:lpstr>
      <vt:lpstr>1:4 demultiplexer using gates</vt:lpstr>
      <vt:lpstr>Demultiplexer ICs </vt:lpstr>
      <vt:lpstr>1:8 demultiplexer using 1:4 demultiplexer</vt:lpstr>
      <vt:lpstr>Cascading of Demultiplexer</vt:lpstr>
      <vt:lpstr>PowerPoint Presentation</vt:lpstr>
      <vt:lpstr>1:16 demultiplexer using 1:4 demultiplexer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Combinational Logic</dc:title>
  <dc:creator>Minal Zope</dc:creator>
  <cp:lastModifiedBy>Minal Zope</cp:lastModifiedBy>
  <cp:revision>43</cp:revision>
  <dcterms:created xsi:type="dcterms:W3CDTF">2020-08-04T05:36:43Z</dcterms:created>
  <dcterms:modified xsi:type="dcterms:W3CDTF">2020-08-27T16:05:07Z</dcterms:modified>
</cp:coreProperties>
</file>